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6" r:id="rId3"/>
    <p:sldMasterId id="2147483661" r:id="rId4"/>
    <p:sldMasterId id="2147483663" r:id="rId5"/>
    <p:sldMasterId id="2147483666" r:id="rId6"/>
    <p:sldMasterId id="2147483677" r:id="rId7"/>
    <p:sldMasterId id="2147483681" r:id="rId8"/>
    <p:sldMasterId id="2147483686" r:id="rId9"/>
  </p:sldMasterIdLst>
  <p:notesMasterIdLst>
    <p:notesMasterId r:id="rId36"/>
  </p:notesMasterIdLst>
  <p:sldIdLst>
    <p:sldId id="5300404" r:id="rId10"/>
    <p:sldId id="5300388" r:id="rId11"/>
    <p:sldId id="5300386" r:id="rId12"/>
    <p:sldId id="5300405" r:id="rId13"/>
    <p:sldId id="5300416" r:id="rId14"/>
    <p:sldId id="5300387" r:id="rId15"/>
    <p:sldId id="5300406" r:id="rId16"/>
    <p:sldId id="5300407" r:id="rId17"/>
    <p:sldId id="5300408" r:id="rId18"/>
    <p:sldId id="5300389" r:id="rId19"/>
    <p:sldId id="5300390" r:id="rId20"/>
    <p:sldId id="5300409" r:id="rId21"/>
    <p:sldId id="5300398" r:id="rId22"/>
    <p:sldId id="5300394" r:id="rId23"/>
    <p:sldId id="5300410" r:id="rId24"/>
    <p:sldId id="5300411" r:id="rId25"/>
    <p:sldId id="5300412" r:id="rId26"/>
    <p:sldId id="5300413" r:id="rId27"/>
    <p:sldId id="5300414" r:id="rId28"/>
    <p:sldId id="5300415" r:id="rId29"/>
    <p:sldId id="5300393" r:id="rId30"/>
    <p:sldId id="5300403" r:id="rId31"/>
    <p:sldId id="5300396" r:id="rId32"/>
    <p:sldId id="5300399" r:id="rId33"/>
    <p:sldId id="5300400" r:id="rId34"/>
    <p:sldId id="5300401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1888">
          <p15:clr>
            <a:srgbClr val="A4A3A4"/>
          </p15:clr>
        </p15:guide>
        <p15:guide id="3" orient="horz" pos="2047">
          <p15:clr>
            <a:srgbClr val="A4A3A4"/>
          </p15:clr>
        </p15:guide>
        <p15:guide id="4" pos="3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EE5351"/>
    <a:srgbClr val="FF3300"/>
    <a:srgbClr val="FF9966"/>
    <a:srgbClr val="BD0000"/>
    <a:srgbClr val="FFFF99"/>
    <a:srgbClr val="3908C4"/>
    <a:srgbClr val="CC0001"/>
    <a:srgbClr val="33333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86438" autoAdjust="0"/>
  </p:normalViewPr>
  <p:slideViewPr>
    <p:cSldViewPr snapToGrid="0" showGuides="1">
      <p:cViewPr varScale="1">
        <p:scale>
          <a:sx n="77" d="100"/>
          <a:sy n="77" d="100"/>
        </p:scale>
        <p:origin x="48" y="293"/>
      </p:cViewPr>
      <p:guideLst>
        <p:guide orient="horz" pos="618"/>
        <p:guide orient="horz" pos="1888"/>
        <p:guide orient="horz" pos="2047"/>
        <p:guide pos="3863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29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学历情况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0-0EF9-4948-A5BA-9194272F4215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1-0EF9-4948-A5BA-9194272F4215}"/>
              </c:ext>
            </c:extLst>
          </c:dPt>
          <c:dPt>
            <c:idx val="2"/>
            <c:bubble3D val="0"/>
            <c:spPr>
              <a:solidFill>
                <a:srgbClr val="CC0001"/>
              </a:solidFill>
            </c:spPr>
            <c:extLst>
              <c:ext xmlns:c16="http://schemas.microsoft.com/office/drawing/2014/chart" uri="{C3380CC4-5D6E-409C-BE32-E72D297353CC}">
                <c16:uniqueId val="{00000002-0EF9-4948-A5BA-9194272F4215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EF9-4948-A5BA-9194272F4215}"/>
              </c:ext>
            </c:extLst>
          </c:dPt>
          <c:dPt>
            <c:idx val="4"/>
            <c:bubble3D val="0"/>
            <c:spPr>
              <a:solidFill>
                <a:srgbClr val="3908C4"/>
              </a:solidFill>
            </c:spPr>
            <c:extLst>
              <c:ext xmlns:c16="http://schemas.microsoft.com/office/drawing/2014/chart" uri="{C3380CC4-5D6E-409C-BE32-E72D297353CC}">
                <c16:uniqueId val="{00000004-0EF9-4948-A5BA-9194272F4215}"/>
              </c:ext>
            </c:extLst>
          </c:dPt>
          <c:dLbls>
            <c:dLbl>
              <c:idx val="0"/>
              <c:layout>
                <c:manualLayout>
                  <c:x val="0.24729450987835216"/>
                  <c:y val="-6.5640859353917697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 smtClean="0">
                        <a:latin typeface="+mn-ea"/>
                        <a:ea typeface="+mn-ea"/>
                      </a:rPr>
                      <a:t>博士研究生</a:t>
                    </a:r>
                    <a:r>
                      <a:rPr lang="en-US" altLang="zh-CN" sz="1200" dirty="0" smtClean="0">
                        <a:latin typeface="+mn-ea"/>
                        <a:ea typeface="+mn-ea"/>
                      </a:rPr>
                      <a:t>1</a:t>
                    </a:r>
                    <a:r>
                      <a:rPr lang="zh-CN" altLang="en-US" sz="1200" dirty="0" smtClean="0">
                        <a:latin typeface="+mn-ea"/>
                        <a:ea typeface="+mn-ea"/>
                      </a:rPr>
                      <a:t>人</a:t>
                    </a:r>
                    <a:endParaRPr lang="zh-CN" altLang="en-US" sz="1200" dirty="0">
                      <a:latin typeface="+mn-ea"/>
                      <a:ea typeface="+mn-ea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F9-4948-A5BA-9194272F4215}"/>
                </c:ext>
              </c:extLst>
            </c:dLbl>
            <c:dLbl>
              <c:idx val="1"/>
              <c:layout>
                <c:manualLayout>
                  <c:x val="0.19644951422933801"/>
                  <c:y val="6.5061287198156431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 smtClean="0"/>
                      <a:t>研究生</a:t>
                    </a:r>
                    <a:r>
                      <a:rPr lang="en-US" altLang="zh-CN" sz="1200" dirty="0" smtClean="0"/>
                      <a:t>18</a:t>
                    </a:r>
                    <a:endParaRPr lang="zh-CN" alt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F9-4948-A5BA-9194272F4215}"/>
                </c:ext>
              </c:extLst>
            </c:dLbl>
            <c:dLbl>
              <c:idx val="2"/>
              <c:layout>
                <c:manualLayout>
                  <c:x val="0.26150683803228031"/>
                  <c:y val="-2.0524235297159708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 smtClean="0"/>
                      <a:t>本科</a:t>
                    </a:r>
                    <a:r>
                      <a:rPr lang="en-US" altLang="zh-CN" sz="1200" dirty="0" smtClean="0"/>
                      <a:t>107</a:t>
                    </a:r>
                    <a:r>
                      <a:rPr lang="zh-CN" altLang="en-US" sz="1200" dirty="0" smtClean="0"/>
                      <a:t>人</a:t>
                    </a:r>
                    <a:endParaRPr lang="zh-CN" alt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F9-4948-A5BA-9194272F4215}"/>
                </c:ext>
              </c:extLst>
            </c:dLbl>
            <c:dLbl>
              <c:idx val="3"/>
              <c:layout>
                <c:manualLayout>
                  <c:x val="-9.948629707749769E-2"/>
                  <c:y val="-2.0524235297159708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 smtClean="0"/>
                      <a:t>大专</a:t>
                    </a:r>
                    <a:r>
                      <a:rPr lang="en-US" altLang="zh-CN" sz="1200" dirty="0" smtClean="0"/>
                      <a:t>13</a:t>
                    </a:r>
                    <a:r>
                      <a:rPr lang="zh-CN" altLang="en-US" sz="1200" dirty="0" smtClean="0"/>
                      <a:t>人</a:t>
                    </a:r>
                    <a:endParaRPr lang="zh-CN" alt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F9-4948-A5BA-9194272F4215}"/>
                </c:ext>
              </c:extLst>
            </c:dLbl>
            <c:dLbl>
              <c:idx val="4"/>
              <c:layout>
                <c:manualLayout>
                  <c:x val="-0.2046575254165668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 smtClean="0"/>
                      <a:t>中专及以下</a:t>
                    </a:r>
                    <a:r>
                      <a:rPr lang="en-US" altLang="zh-CN" sz="1200" dirty="0" smtClean="0"/>
                      <a:t>24</a:t>
                    </a:r>
                    <a:r>
                      <a:rPr lang="zh-CN" altLang="en-US" sz="1200" dirty="0" smtClean="0"/>
                      <a:t>人</a:t>
                    </a:r>
                    <a:endParaRPr lang="zh-CN" alt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F9-4948-A5BA-9194272F42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博士研究生</c:v>
                </c:pt>
                <c:pt idx="1">
                  <c:v>研究生</c:v>
                </c:pt>
                <c:pt idx="2">
                  <c:v>本科</c:v>
                </c:pt>
                <c:pt idx="3">
                  <c:v>大专</c:v>
                </c:pt>
                <c:pt idx="4">
                  <c:v>中专及以下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18</c:v>
                </c:pt>
                <c:pt idx="2">
                  <c:v>107</c:v>
                </c:pt>
                <c:pt idx="3">
                  <c:v>13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F9-4948-A5BA-9194272F42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A7E1-408F-B8C1-8E6FA66D0AF4}"/>
              </c:ext>
            </c:extLst>
          </c:dPt>
          <c:dPt>
            <c:idx val="2"/>
            <c:bubble3D val="0"/>
            <c:spPr>
              <a:solidFill>
                <a:srgbClr val="EE5351"/>
              </a:solidFill>
            </c:spPr>
            <c:extLst>
              <c:ext xmlns:c16="http://schemas.microsoft.com/office/drawing/2014/chart" uri="{C3380CC4-5D6E-409C-BE32-E72D297353CC}">
                <c16:uniqueId val="{00000001-A7E1-408F-B8C1-8E6FA66D0AF4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A7E1-408F-B8C1-8E6FA66D0AF4}"/>
              </c:ext>
            </c:extLst>
          </c:dPt>
          <c:dLbls>
            <c:dLbl>
              <c:idx val="0"/>
              <c:layout>
                <c:manualLayout>
                  <c:x val="6.6271409953198412E-2"/>
                  <c:y val="-5.4246229378212801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 smtClean="0"/>
                      <a:t>高级</a:t>
                    </a:r>
                    <a:r>
                      <a:rPr lang="en-US" altLang="zh-CN" sz="1200" dirty="0" smtClean="0"/>
                      <a:t>24</a:t>
                    </a:r>
                    <a:r>
                      <a:rPr lang="zh-CN" altLang="en-US" sz="1200" dirty="0" smtClean="0"/>
                      <a:t>人</a:t>
                    </a:r>
                    <a:endParaRPr lang="zh-CN" alt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E1-408F-B8C1-8E6FA66D0AF4}"/>
                </c:ext>
              </c:extLst>
            </c:dLbl>
            <c:dLbl>
              <c:idx val="1"/>
              <c:layout>
                <c:manualLayout>
                  <c:x val="0"/>
                  <c:y val="-0.10464007731459908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 smtClean="0"/>
                      <a:t>教高级</a:t>
                    </a:r>
                    <a:r>
                      <a:rPr lang="en-US" altLang="zh-CN" sz="1200" dirty="0" smtClean="0"/>
                      <a:t>1</a:t>
                    </a:r>
                    <a:r>
                      <a:rPr lang="zh-CN" altLang="en-US" sz="1200" dirty="0" smtClean="0"/>
                      <a:t>人</a:t>
                    </a:r>
                    <a:endParaRPr lang="zh-CN" alt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E1-408F-B8C1-8E6FA66D0AF4}"/>
                </c:ext>
              </c:extLst>
            </c:dLbl>
            <c:dLbl>
              <c:idx val="2"/>
              <c:layout>
                <c:manualLayout>
                  <c:x val="-5.0284007087432803E-2"/>
                  <c:y val="8.8785512055711543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 smtClean="0"/>
                      <a:t>中级</a:t>
                    </a:r>
                    <a:r>
                      <a:rPr lang="en-US" altLang="zh-CN" sz="1200" dirty="0" smtClean="0"/>
                      <a:t>46</a:t>
                    </a:r>
                    <a:r>
                      <a:rPr lang="zh-CN" altLang="en-US" sz="1200" dirty="0" smtClean="0"/>
                      <a:t>人</a:t>
                    </a:r>
                    <a:endParaRPr lang="zh-CN" alt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E1-408F-B8C1-8E6FA66D0AF4}"/>
                </c:ext>
              </c:extLst>
            </c:dLbl>
            <c:dLbl>
              <c:idx val="3"/>
              <c:layout>
                <c:manualLayout>
                  <c:x val="1.6351455101854821E-2"/>
                  <c:y val="0.3621049006403280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 smtClean="0"/>
                      <a:t>初级</a:t>
                    </a:r>
                    <a:r>
                      <a:rPr lang="en-US" altLang="zh-CN" sz="1200" dirty="0" smtClean="0"/>
                      <a:t>50</a:t>
                    </a:r>
                    <a:r>
                      <a:rPr lang="zh-CN" altLang="en-US" sz="1200" dirty="0" smtClean="0"/>
                      <a:t>人</a:t>
                    </a:r>
                    <a:endParaRPr lang="zh-CN" alt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7E1-408F-B8C1-8E6FA66D0AF4}"/>
                </c:ext>
              </c:extLst>
            </c:dLbl>
            <c:dLbl>
              <c:idx val="4"/>
              <c:layout>
                <c:manualLayout>
                  <c:x val="-0.23809814374553623"/>
                  <c:y val="2.3036867263701202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 smtClean="0"/>
                      <a:t>专业技术技能人员</a:t>
                    </a:r>
                    <a:r>
                      <a:rPr lang="en-US" altLang="zh-CN" sz="1200" dirty="0" smtClean="0"/>
                      <a:t>8</a:t>
                    </a:r>
                    <a:r>
                      <a:rPr lang="zh-CN" altLang="en-US" sz="1200" dirty="0" smtClean="0"/>
                      <a:t>人</a:t>
                    </a:r>
                    <a:endParaRPr lang="zh-CN" alt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7E1-408F-B8C1-8E6FA66D0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高级专业技术职务</c:v>
                </c:pt>
                <c:pt idx="1">
                  <c:v>教高级专业技术职务</c:v>
                </c:pt>
                <c:pt idx="2">
                  <c:v>中级专业技术职务</c:v>
                </c:pt>
                <c:pt idx="3">
                  <c:v>初级专业技术职务</c:v>
                </c:pt>
                <c:pt idx="4">
                  <c:v>专业技术技能人员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1</c:v>
                </c:pt>
                <c:pt idx="2">
                  <c:v>46</c:v>
                </c:pt>
                <c:pt idx="3">
                  <c:v>50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E1-408F-B8C1-8E6FA66D0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D97B-C4EB-42F4-9CA3-FAF0F8AC4E57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3F10F-CFD4-4B17-88CA-F422DA3FB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F10F-CFD4-4B17-88CA-F422DA3FB5B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25CCEA-3F45-46FD-873C-10FB1242F4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25CCEA-3F45-46FD-873C-10FB1242F4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25CCEA-3F45-46FD-873C-10FB1242F4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3F10F-CFD4-4B17-88CA-F422DA3FB5B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25CCEA-3F45-46FD-873C-10FB1242F4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2020/3/7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5D96-ADE8-49CC-8985-077DBB3E42E7}" type="datetimeFigureOut">
              <a:rPr lang="zh-CN" altLang="en-US"/>
              <a:pPr>
                <a:defRPr/>
              </a:pPr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F1D1D0-EEBD-4D95-B514-5BD26BE79AA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19B70-8317-485B-AE00-764D9FEE2ABD}" type="datetimeFigureOut">
              <a:rPr lang="zh-CN" altLang="en-US"/>
              <a:pPr>
                <a:defRPr/>
              </a:pPr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C936AD-3EB1-40F8-A1FC-B3FADC3BBBC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38871-B8CD-45AE-8980-6F33849DB2B3}" type="datetimeFigureOut">
              <a:rPr lang="zh-CN" altLang="en-US"/>
              <a:pPr>
                <a:defRPr/>
              </a:pPr>
              <a:t>2020/3/7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06827B-AAB1-4A9C-AB7B-A8CCB8C441E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92087" y="190500"/>
            <a:ext cx="4038600" cy="4038600"/>
          </a:xfrm>
          <a:custGeom>
            <a:avLst/>
            <a:gdLst>
              <a:gd name="connsiteX0" fmla="*/ 2019300 w 4038600"/>
              <a:gd name="connsiteY0" fmla="*/ 0 h 4038600"/>
              <a:gd name="connsiteX1" fmla="*/ 4038600 w 4038600"/>
              <a:gd name="connsiteY1" fmla="*/ 2019300 h 4038600"/>
              <a:gd name="connsiteX2" fmla="*/ 2019300 w 4038600"/>
              <a:gd name="connsiteY2" fmla="*/ 4038600 h 4038600"/>
              <a:gd name="connsiteX3" fmla="*/ 0 w 4038600"/>
              <a:gd name="connsiteY3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4038600">
                <a:moveTo>
                  <a:pt x="2019300" y="0"/>
                </a:moveTo>
                <a:lnTo>
                  <a:pt x="4038600" y="2019300"/>
                </a:lnTo>
                <a:lnTo>
                  <a:pt x="2019300" y="40386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48250"/>
          </a:xfrm>
          <a:custGeom>
            <a:avLst/>
            <a:gdLst>
              <a:gd name="connsiteX0" fmla="*/ 0 w 12192000"/>
              <a:gd name="connsiteY0" fmla="*/ 0 h 5048250"/>
              <a:gd name="connsiteX1" fmla="*/ 12192000 w 12192000"/>
              <a:gd name="connsiteY1" fmla="*/ 0 h 5048250"/>
              <a:gd name="connsiteX2" fmla="*/ 12192000 w 12192000"/>
              <a:gd name="connsiteY2" fmla="*/ 5048250 h 5048250"/>
              <a:gd name="connsiteX3" fmla="*/ 0 w 12192000"/>
              <a:gd name="connsiteY3" fmla="*/ 504825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48250">
                <a:moveTo>
                  <a:pt x="0" y="0"/>
                </a:moveTo>
                <a:lnTo>
                  <a:pt x="12192000" y="0"/>
                </a:lnTo>
                <a:lnTo>
                  <a:pt x="12192000" y="5048250"/>
                </a:lnTo>
                <a:lnTo>
                  <a:pt x="0" y="5048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72159" y="1561314"/>
            <a:ext cx="4846362" cy="3987786"/>
          </a:xfrm>
          <a:custGeom>
            <a:avLst/>
            <a:gdLst>
              <a:gd name="connsiteX0" fmla="*/ 0 w 4846362"/>
              <a:gd name="connsiteY0" fmla="*/ 0 h 3987786"/>
              <a:gd name="connsiteX1" fmla="*/ 4846362 w 4846362"/>
              <a:gd name="connsiteY1" fmla="*/ 0 h 3987786"/>
              <a:gd name="connsiteX2" fmla="*/ 4846362 w 4846362"/>
              <a:gd name="connsiteY2" fmla="*/ 3987786 h 3987786"/>
              <a:gd name="connsiteX3" fmla="*/ 0 w 4846362"/>
              <a:gd name="connsiteY3" fmla="*/ 3987786 h 398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62" h="3987786">
                <a:moveTo>
                  <a:pt x="0" y="0"/>
                </a:moveTo>
                <a:lnTo>
                  <a:pt x="4846362" y="0"/>
                </a:lnTo>
                <a:lnTo>
                  <a:pt x="4846362" y="3987786"/>
                </a:lnTo>
                <a:lnTo>
                  <a:pt x="0" y="39877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6184495" y="1561314"/>
            <a:ext cx="4846362" cy="1907600"/>
          </a:xfrm>
          <a:custGeom>
            <a:avLst/>
            <a:gdLst>
              <a:gd name="connsiteX0" fmla="*/ 0 w 4846362"/>
              <a:gd name="connsiteY0" fmla="*/ 0 h 1907600"/>
              <a:gd name="connsiteX1" fmla="*/ 4846362 w 4846362"/>
              <a:gd name="connsiteY1" fmla="*/ 0 h 1907600"/>
              <a:gd name="connsiteX2" fmla="*/ 4846362 w 4846362"/>
              <a:gd name="connsiteY2" fmla="*/ 1907600 h 1907600"/>
              <a:gd name="connsiteX3" fmla="*/ 0 w 4846362"/>
              <a:gd name="connsiteY3" fmla="*/ 1907600 h 19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62" h="1907600">
                <a:moveTo>
                  <a:pt x="0" y="0"/>
                </a:moveTo>
                <a:lnTo>
                  <a:pt x="4846362" y="0"/>
                </a:lnTo>
                <a:lnTo>
                  <a:pt x="4846362" y="1907600"/>
                </a:lnTo>
                <a:lnTo>
                  <a:pt x="0" y="190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184495" y="3641500"/>
            <a:ext cx="4846362" cy="1907600"/>
          </a:xfrm>
          <a:custGeom>
            <a:avLst/>
            <a:gdLst>
              <a:gd name="connsiteX0" fmla="*/ 0 w 4846362"/>
              <a:gd name="connsiteY0" fmla="*/ 0 h 1907600"/>
              <a:gd name="connsiteX1" fmla="*/ 4846362 w 4846362"/>
              <a:gd name="connsiteY1" fmla="*/ 0 h 1907600"/>
              <a:gd name="connsiteX2" fmla="*/ 4846362 w 4846362"/>
              <a:gd name="connsiteY2" fmla="*/ 1907600 h 1907600"/>
              <a:gd name="connsiteX3" fmla="*/ 0 w 4846362"/>
              <a:gd name="connsiteY3" fmla="*/ 1907600 h 19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62" h="1907600">
                <a:moveTo>
                  <a:pt x="0" y="0"/>
                </a:moveTo>
                <a:lnTo>
                  <a:pt x="4846362" y="0"/>
                </a:lnTo>
                <a:lnTo>
                  <a:pt x="4846362" y="1907600"/>
                </a:lnTo>
                <a:lnTo>
                  <a:pt x="0" y="190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254692" y="2343015"/>
            <a:ext cx="1682616" cy="1682616"/>
          </a:xfrm>
          <a:custGeom>
            <a:avLst/>
            <a:gdLst>
              <a:gd name="connsiteX0" fmla="*/ 841308 w 1682616"/>
              <a:gd name="connsiteY0" fmla="*/ 0 h 1682616"/>
              <a:gd name="connsiteX1" fmla="*/ 1682616 w 1682616"/>
              <a:gd name="connsiteY1" fmla="*/ 841308 h 1682616"/>
              <a:gd name="connsiteX2" fmla="*/ 841308 w 1682616"/>
              <a:gd name="connsiteY2" fmla="*/ 1682616 h 1682616"/>
              <a:gd name="connsiteX3" fmla="*/ 0 w 1682616"/>
              <a:gd name="connsiteY3" fmla="*/ 841308 h 1682616"/>
              <a:gd name="connsiteX4" fmla="*/ 841308 w 1682616"/>
              <a:gd name="connsiteY4" fmla="*/ 0 h 16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616" h="1682616">
                <a:moveTo>
                  <a:pt x="841308" y="0"/>
                </a:moveTo>
                <a:cubicBezTo>
                  <a:pt x="1305950" y="0"/>
                  <a:pt x="1682616" y="376666"/>
                  <a:pt x="1682616" y="841308"/>
                </a:cubicBezTo>
                <a:cubicBezTo>
                  <a:pt x="1682616" y="1305950"/>
                  <a:pt x="1305950" y="1682616"/>
                  <a:pt x="841308" y="1682616"/>
                </a:cubicBezTo>
                <a:cubicBezTo>
                  <a:pt x="376666" y="1682616"/>
                  <a:pt x="0" y="1305950"/>
                  <a:pt x="0" y="841308"/>
                </a:cubicBezTo>
                <a:cubicBezTo>
                  <a:pt x="0" y="376666"/>
                  <a:pt x="376666" y="0"/>
                  <a:pt x="8413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-1363" y="3"/>
            <a:ext cx="12203008" cy="4107302"/>
          </a:xfrm>
          <a:custGeom>
            <a:avLst/>
            <a:gdLst>
              <a:gd name="connsiteX0" fmla="*/ 0 w 12203008"/>
              <a:gd name="connsiteY0" fmla="*/ 0 h 4107302"/>
              <a:gd name="connsiteX1" fmla="*/ 12203008 w 12203008"/>
              <a:gd name="connsiteY1" fmla="*/ 0 h 4107302"/>
              <a:gd name="connsiteX2" fmla="*/ 12203008 w 12203008"/>
              <a:gd name="connsiteY2" fmla="*/ 4107302 h 4107302"/>
              <a:gd name="connsiteX3" fmla="*/ 0 w 12203008"/>
              <a:gd name="connsiteY3" fmla="*/ 4107302 h 41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008" h="4107302">
                <a:moveTo>
                  <a:pt x="0" y="0"/>
                </a:moveTo>
                <a:lnTo>
                  <a:pt x="12203008" y="0"/>
                </a:lnTo>
                <a:lnTo>
                  <a:pt x="12203008" y="4107302"/>
                </a:lnTo>
                <a:lnTo>
                  <a:pt x="0" y="41073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357085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318520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79955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241390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24564" y="1678793"/>
            <a:ext cx="5297265" cy="4296229"/>
          </a:xfrm>
          <a:custGeom>
            <a:avLst/>
            <a:gdLst>
              <a:gd name="connsiteX0" fmla="*/ 0 w 5297265"/>
              <a:gd name="connsiteY0" fmla="*/ 0 h 4296229"/>
              <a:gd name="connsiteX1" fmla="*/ 5297265 w 5297265"/>
              <a:gd name="connsiteY1" fmla="*/ 0 h 4296229"/>
              <a:gd name="connsiteX2" fmla="*/ 5297265 w 5297265"/>
              <a:gd name="connsiteY2" fmla="*/ 4296229 h 4296229"/>
              <a:gd name="connsiteX3" fmla="*/ 0 w 5297265"/>
              <a:gd name="connsiteY3" fmla="*/ 4296229 h 429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265" h="4296229">
                <a:moveTo>
                  <a:pt x="0" y="0"/>
                </a:moveTo>
                <a:lnTo>
                  <a:pt x="5297265" y="0"/>
                </a:lnTo>
                <a:lnTo>
                  <a:pt x="5297265" y="4296229"/>
                </a:lnTo>
                <a:lnTo>
                  <a:pt x="0" y="4296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252687" y="1669143"/>
            <a:ext cx="7402285" cy="3976914"/>
          </a:xfrm>
          <a:custGeom>
            <a:avLst/>
            <a:gdLst>
              <a:gd name="connsiteX0" fmla="*/ 0 w 7402285"/>
              <a:gd name="connsiteY0" fmla="*/ 0 h 3976914"/>
              <a:gd name="connsiteX1" fmla="*/ 7402285 w 7402285"/>
              <a:gd name="connsiteY1" fmla="*/ 0 h 3976914"/>
              <a:gd name="connsiteX2" fmla="*/ 7402285 w 7402285"/>
              <a:gd name="connsiteY2" fmla="*/ 3976914 h 3976914"/>
              <a:gd name="connsiteX3" fmla="*/ 0 w 7402285"/>
              <a:gd name="connsiteY3" fmla="*/ 3976914 h 39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2285" h="3976914">
                <a:moveTo>
                  <a:pt x="0" y="0"/>
                </a:moveTo>
                <a:lnTo>
                  <a:pt x="7402285" y="0"/>
                </a:lnTo>
                <a:lnTo>
                  <a:pt x="7402285" y="3976914"/>
                </a:lnTo>
                <a:lnTo>
                  <a:pt x="0" y="3976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39D9-FC67-4A8C-8444-E80ABB364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89" y="1825890"/>
            <a:ext cx="5185362" cy="43517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8249" y="1825890"/>
            <a:ext cx="5185363" cy="43517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86694" tIns="43347" rIns="86694" bIns="4334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86694" tIns="43347" rIns="86694" bIns="4334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2020/3/7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86614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14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1AEE-5CC6-4131-9368-D4B3327E4E61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C85A-C9C5-4126-B537-342D910F660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r="4089"/>
          <a:stretch>
            <a:fillRect/>
          </a:stretch>
        </p:blipFill>
        <p:spPr>
          <a:xfrm>
            <a:off x="0" y="1"/>
            <a:ext cx="12192000" cy="685837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6699" tIns="43349" rIns="86699" bIns="4334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05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90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90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4" y="6356748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31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056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355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10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86614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14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5DFD-8505-4C7B-90FE-F45A3565472F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3C-FA24-4A80-8CD4-EE5698C541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355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7620" y="-1270"/>
            <a:ext cx="12261215" cy="6946265"/>
          </a:xfrm>
          <a:prstGeom prst="rect">
            <a:avLst/>
          </a:prstGeom>
          <a:gradFill>
            <a:gsLst>
              <a:gs pos="0">
                <a:srgbClr val="EBF0EF"/>
              </a:gs>
              <a:gs pos="100000">
                <a:srgbClr val="DCE0DE"/>
              </a:gs>
            </a:gsLst>
            <a:lin ang="30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9.w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wmf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wp.com.c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hn.docer.com/works?userid=39025764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5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65634" y="5359723"/>
            <a:ext cx="2208245" cy="39751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2020.3.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1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PA_任意多边形 18"/>
          <p:cNvSpPr/>
          <p:nvPr/>
        </p:nvSpPr>
        <p:spPr>
          <a:xfrm>
            <a:off x="4771115" y="0"/>
            <a:ext cx="1619052" cy="6858000"/>
          </a:xfrm>
          <a:custGeom>
            <a:avLst/>
            <a:gdLst>
              <a:gd name="connsiteX0" fmla="*/ 0 w 3788569"/>
              <a:gd name="connsiteY0" fmla="*/ 0 h 6858000"/>
              <a:gd name="connsiteX1" fmla="*/ 394494 w 3788569"/>
              <a:gd name="connsiteY1" fmla="*/ 0 h 6858000"/>
              <a:gd name="connsiteX2" fmla="*/ 3788569 w 3788569"/>
              <a:gd name="connsiteY2" fmla="*/ 3429000 h 6858000"/>
              <a:gd name="connsiteX3" fmla="*/ 394494 w 3788569"/>
              <a:gd name="connsiteY3" fmla="*/ 6857999 h 6858000"/>
              <a:gd name="connsiteX4" fmla="*/ 394494 w 3788569"/>
              <a:gd name="connsiteY4" fmla="*/ 6858000 h 6858000"/>
              <a:gd name="connsiteX5" fmla="*/ 0 w 3788569"/>
              <a:gd name="connsiteY5" fmla="*/ 6858000 h 6858000"/>
              <a:gd name="connsiteX6" fmla="*/ 0 w 3788569"/>
              <a:gd name="connsiteY6" fmla="*/ 6857999 h 6858000"/>
              <a:gd name="connsiteX7" fmla="*/ 3394075 w 3788569"/>
              <a:gd name="connsiteY7" fmla="*/ 3429000 h 6858000"/>
              <a:gd name="connsiteX8" fmla="*/ 0 w 378856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8569" h="6858000">
                <a:moveTo>
                  <a:pt x="0" y="0"/>
                </a:moveTo>
                <a:lnTo>
                  <a:pt x="394494" y="0"/>
                </a:lnTo>
                <a:lnTo>
                  <a:pt x="3788569" y="3429000"/>
                </a:lnTo>
                <a:lnTo>
                  <a:pt x="394494" y="6857999"/>
                </a:lnTo>
                <a:lnTo>
                  <a:pt x="394494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394075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9" name="图片 18" descr="微信图片_20200304163728.jpg"/>
          <p:cNvPicPr>
            <a:picLocks noChangeAspect="1"/>
          </p:cNvPicPr>
          <p:nvPr/>
        </p:nvPicPr>
        <p:blipFill>
          <a:blip r:embed="rId3" cstate="print">
            <a:lum bright="6000" contrast="1000"/>
          </a:blip>
          <a:stretch>
            <a:fillRect/>
          </a:stretch>
        </p:blipFill>
        <p:spPr>
          <a:xfrm>
            <a:off x="4515555" y="0"/>
            <a:ext cx="7845780" cy="6858000"/>
          </a:xfrm>
          <a:prstGeom prst="rect">
            <a:avLst/>
          </a:prstGeom>
        </p:spPr>
      </p:pic>
      <p:sp>
        <p:nvSpPr>
          <p:cNvPr id="21" name="流程图: 决策 20"/>
          <p:cNvSpPr/>
          <p:nvPr/>
        </p:nvSpPr>
        <p:spPr>
          <a:xfrm>
            <a:off x="2415821" y="0"/>
            <a:ext cx="4120446" cy="6858000"/>
          </a:xfrm>
          <a:prstGeom prst="flowChartDecision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3251200" y="0"/>
            <a:ext cx="2494845" cy="6858000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021488" y="3063332"/>
            <a:ext cx="3121369" cy="504588"/>
          </a:xfrm>
          <a:prstGeom prst="round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企业情况介绍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3691" y="2179124"/>
            <a:ext cx="5568619" cy="612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b="1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3200" b="1" dirty="0" smtClean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年度春季招聘</a:t>
            </a:r>
            <a:endParaRPr lang="zh-CN" altLang="en-US" sz="3200" b="1" dirty="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101" y="4089582"/>
            <a:ext cx="5088565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广西右江水利开发有限责任公司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973" y="4425558"/>
            <a:ext cx="5664629" cy="353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500" b="1" dirty="0" smtClean="0"/>
              <a:t>Guangxi </a:t>
            </a:r>
            <a:r>
              <a:rPr lang="en-US" altLang="zh-CN" sz="1500" b="1" dirty="0" err="1" smtClean="0"/>
              <a:t>Youjiang</a:t>
            </a:r>
            <a:r>
              <a:rPr lang="en-US" altLang="zh-CN" sz="1500" b="1" dirty="0" smtClean="0"/>
              <a:t> Water Resources Development </a:t>
            </a:r>
            <a:r>
              <a:rPr lang="en-US" altLang="zh-CN" sz="1500" b="1" dirty="0" err="1" smtClean="0"/>
              <a:t>Co.,Ltd</a:t>
            </a:r>
            <a:r>
              <a:rPr lang="en-US" altLang="zh-CN" sz="1500" b="1" dirty="0" smtClean="0"/>
              <a:t>.</a:t>
            </a: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71600"/>
            <a:ext cx="12192000" cy="39243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7799" b="-18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62" y="1374489"/>
            <a:ext cx="12188238" cy="3921411"/>
          </a:xfrm>
          <a:prstGeom prst="rect">
            <a:avLst/>
          </a:prstGeom>
          <a:solidFill>
            <a:srgbClr val="291618">
              <a:alpha val="11000"/>
            </a:srgb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1371600"/>
            <a:ext cx="3546499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90352" y="1371600"/>
            <a:ext cx="3124548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rgbClr val="333333">
              <a:alpha val="60000"/>
            </a:srgbClr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012" tIns="45506" rIns="91012" bIns="45506" numCol="1" anchor="t" anchorCtr="0" compatLnSpc="1"/>
          <a:lstStyle/>
          <a:p>
            <a:pPr defTabSz="682625"/>
            <a:endParaRPr lang="zh-CN" altLang="en-US" sz="179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2083" y="2656522"/>
            <a:ext cx="17155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02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05402" y="3158579"/>
            <a:ext cx="57530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charset="-122"/>
              </a:rPr>
              <a:t>我们的优势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47782" y="186434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职业发展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16" name="wps稻壳儿七月上原创链接：http://chn.docer.com/works?userid=390257647"/>
          <p:cNvSpPr/>
          <p:nvPr/>
        </p:nvSpPr>
        <p:spPr>
          <a:xfrm>
            <a:off x="6340114" y="2289929"/>
            <a:ext cx="4724816" cy="328193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white"/>
              </a:solidFill>
              <a:latin typeface="Campton Light"/>
              <a:ea typeface="方正兰亭细黑_GBK"/>
            </a:endParaRPr>
          </a:p>
        </p:txBody>
      </p:sp>
      <p:sp>
        <p:nvSpPr>
          <p:cNvPr id="28" name="Freeform"/>
          <p:cNvSpPr/>
          <p:nvPr/>
        </p:nvSpPr>
        <p:spPr>
          <a:xfrm>
            <a:off x="1177858" y="2289929"/>
            <a:ext cx="1535020" cy="1535493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2400">
              <a:solidFill>
                <a:prstClr val="white"/>
              </a:solidFill>
              <a:latin typeface="Campton Light"/>
              <a:ea typeface="方正兰亭细黑_GBK"/>
            </a:endParaRPr>
          </a:p>
        </p:txBody>
      </p:sp>
      <p:sp>
        <p:nvSpPr>
          <p:cNvPr id="29" name="wps稻壳儿佳誉设计原创链接：http://chn.docer.com/works?userid=219874625"/>
          <p:cNvSpPr/>
          <p:nvPr/>
        </p:nvSpPr>
        <p:spPr bwMode="auto">
          <a:xfrm>
            <a:off x="1724511" y="2740540"/>
            <a:ext cx="475319" cy="574375"/>
          </a:xfrm>
          <a:custGeom>
            <a:avLst/>
            <a:gdLst>
              <a:gd name="T0" fmla="*/ 75 w 116"/>
              <a:gd name="T1" fmla="*/ 56 h 140"/>
              <a:gd name="T2" fmla="*/ 97 w 116"/>
              <a:gd name="T3" fmla="*/ 56 h 140"/>
              <a:gd name="T4" fmla="*/ 103 w 116"/>
              <a:gd name="T5" fmla="*/ 61 h 140"/>
              <a:gd name="T6" fmla="*/ 100 w 116"/>
              <a:gd name="T7" fmla="*/ 66 h 140"/>
              <a:gd name="T8" fmla="*/ 9 w 116"/>
              <a:gd name="T9" fmla="*/ 138 h 140"/>
              <a:gd name="T10" fmla="*/ 1 w 116"/>
              <a:gd name="T11" fmla="*/ 137 h 140"/>
              <a:gd name="T12" fmla="*/ 1 w 116"/>
              <a:gd name="T13" fmla="*/ 131 h 140"/>
              <a:gd name="T14" fmla="*/ 36 w 116"/>
              <a:gd name="T15" fmla="*/ 67 h 140"/>
              <a:gd name="T16" fmla="*/ 15 w 116"/>
              <a:gd name="T17" fmla="*/ 67 h 140"/>
              <a:gd name="T18" fmla="*/ 10 w 116"/>
              <a:gd name="T19" fmla="*/ 61 h 140"/>
              <a:gd name="T20" fmla="*/ 11 w 116"/>
              <a:gd name="T21" fmla="*/ 58 h 140"/>
              <a:gd name="T22" fmla="*/ 49 w 116"/>
              <a:gd name="T23" fmla="*/ 3 h 140"/>
              <a:gd name="T24" fmla="*/ 54 w 116"/>
              <a:gd name="T25" fmla="*/ 1 h 140"/>
              <a:gd name="T26" fmla="*/ 54 w 116"/>
              <a:gd name="T27" fmla="*/ 0 h 140"/>
              <a:gd name="T28" fmla="*/ 111 w 116"/>
              <a:gd name="T29" fmla="*/ 0 h 140"/>
              <a:gd name="T30" fmla="*/ 116 w 116"/>
              <a:gd name="T31" fmla="*/ 6 h 140"/>
              <a:gd name="T32" fmla="*/ 114 w 116"/>
              <a:gd name="T33" fmla="*/ 10 h 140"/>
              <a:gd name="T34" fmla="*/ 75 w 116"/>
              <a:gd name="T35" fmla="*/ 56 h 140"/>
              <a:gd name="T36" fmla="*/ 81 w 116"/>
              <a:gd name="T37" fmla="*/ 67 h 140"/>
              <a:gd name="T38" fmla="*/ 81 w 116"/>
              <a:gd name="T39" fmla="*/ 67 h 140"/>
              <a:gd name="T40" fmla="*/ 63 w 116"/>
              <a:gd name="T41" fmla="*/ 67 h 140"/>
              <a:gd name="T42" fmla="*/ 63 w 116"/>
              <a:gd name="T43" fmla="*/ 67 h 140"/>
              <a:gd name="T44" fmla="*/ 60 w 116"/>
              <a:gd name="T45" fmla="*/ 65 h 140"/>
              <a:gd name="T46" fmla="*/ 59 w 116"/>
              <a:gd name="T47" fmla="*/ 58 h 140"/>
              <a:gd name="T48" fmla="*/ 99 w 116"/>
              <a:gd name="T49" fmla="*/ 11 h 140"/>
              <a:gd name="T50" fmla="*/ 57 w 116"/>
              <a:gd name="T51" fmla="*/ 11 h 140"/>
              <a:gd name="T52" fmla="*/ 26 w 116"/>
              <a:gd name="T53" fmla="*/ 56 h 140"/>
              <a:gd name="T54" fmla="*/ 45 w 116"/>
              <a:gd name="T55" fmla="*/ 56 h 140"/>
              <a:gd name="T56" fmla="*/ 45 w 116"/>
              <a:gd name="T57" fmla="*/ 56 h 140"/>
              <a:gd name="T58" fmla="*/ 48 w 116"/>
              <a:gd name="T59" fmla="*/ 56 h 140"/>
              <a:gd name="T60" fmla="*/ 50 w 116"/>
              <a:gd name="T61" fmla="*/ 64 h 140"/>
              <a:gd name="T62" fmla="*/ 23 w 116"/>
              <a:gd name="T63" fmla="*/ 113 h 140"/>
              <a:gd name="T64" fmla="*/ 81 w 116"/>
              <a:gd name="T65" fmla="*/ 6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" h="140">
                <a:moveTo>
                  <a:pt x="75" y="56"/>
                </a:moveTo>
                <a:cubicBezTo>
                  <a:pt x="97" y="56"/>
                  <a:pt x="97" y="56"/>
                  <a:pt x="97" y="56"/>
                </a:cubicBezTo>
                <a:cubicBezTo>
                  <a:pt x="100" y="56"/>
                  <a:pt x="103" y="58"/>
                  <a:pt x="103" y="61"/>
                </a:cubicBezTo>
                <a:cubicBezTo>
                  <a:pt x="103" y="63"/>
                  <a:pt x="102" y="65"/>
                  <a:pt x="100" y="66"/>
                </a:cubicBezTo>
                <a:cubicBezTo>
                  <a:pt x="9" y="138"/>
                  <a:pt x="9" y="138"/>
                  <a:pt x="9" y="138"/>
                </a:cubicBezTo>
                <a:cubicBezTo>
                  <a:pt x="6" y="140"/>
                  <a:pt x="3" y="140"/>
                  <a:pt x="1" y="137"/>
                </a:cubicBezTo>
                <a:cubicBezTo>
                  <a:pt x="0" y="136"/>
                  <a:pt x="0" y="133"/>
                  <a:pt x="1" y="131"/>
                </a:cubicBezTo>
                <a:cubicBezTo>
                  <a:pt x="36" y="67"/>
                  <a:pt x="36" y="67"/>
                  <a:pt x="36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2" y="67"/>
                  <a:pt x="10" y="64"/>
                  <a:pt x="10" y="61"/>
                </a:cubicBezTo>
                <a:cubicBezTo>
                  <a:pt x="10" y="60"/>
                  <a:pt x="10" y="59"/>
                  <a:pt x="11" y="58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1"/>
                  <a:pt x="52" y="1"/>
                  <a:pt x="54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4" y="0"/>
                  <a:pt x="116" y="3"/>
                  <a:pt x="116" y="6"/>
                </a:cubicBezTo>
                <a:cubicBezTo>
                  <a:pt x="116" y="7"/>
                  <a:pt x="115" y="9"/>
                  <a:pt x="114" y="10"/>
                </a:cubicBezTo>
                <a:cubicBezTo>
                  <a:pt x="75" y="56"/>
                  <a:pt x="75" y="56"/>
                  <a:pt x="75" y="56"/>
                </a:cubicBezTo>
                <a:close/>
                <a:moveTo>
                  <a:pt x="81" y="67"/>
                </a:moveTo>
                <a:cubicBezTo>
                  <a:pt x="81" y="67"/>
                  <a:pt x="81" y="67"/>
                  <a:pt x="81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2" y="67"/>
                  <a:pt x="61" y="66"/>
                  <a:pt x="60" y="65"/>
                </a:cubicBezTo>
                <a:cubicBezTo>
                  <a:pt x="57" y="63"/>
                  <a:pt x="57" y="60"/>
                  <a:pt x="59" y="58"/>
                </a:cubicBezTo>
                <a:cubicBezTo>
                  <a:pt x="99" y="11"/>
                  <a:pt x="99" y="11"/>
                  <a:pt x="9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26" y="56"/>
                  <a:pt x="26" y="56"/>
                  <a:pt x="26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6" y="56"/>
                  <a:pt x="47" y="56"/>
                  <a:pt x="48" y="56"/>
                </a:cubicBezTo>
                <a:cubicBezTo>
                  <a:pt x="51" y="58"/>
                  <a:pt x="52" y="61"/>
                  <a:pt x="50" y="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81" y="67"/>
                  <a:pt x="81" y="67"/>
                  <a:pt x="81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6" rIns="91412" bIns="45706" numCol="1" anchor="t" anchorCtr="0" compatLnSpc="1"/>
          <a:lstStyle/>
          <a:p>
            <a:pPr defTabSz="913765">
              <a:defRPr/>
            </a:pPr>
            <a:endParaRPr lang="zh-CN" altLang="en-US" sz="2400">
              <a:solidFill>
                <a:srgbClr val="000000"/>
              </a:solidFill>
              <a:latin typeface="Campton Light"/>
              <a:ea typeface="方正兰亭细黑_GBK"/>
            </a:endParaRPr>
          </a:p>
        </p:txBody>
      </p:sp>
      <p:sp>
        <p:nvSpPr>
          <p:cNvPr id="30" name="wps稻壳儿七月上原创链接：http://chn.docer.com/works?userid=390257647"/>
          <p:cNvSpPr/>
          <p:nvPr/>
        </p:nvSpPr>
        <p:spPr>
          <a:xfrm>
            <a:off x="1177858" y="4036376"/>
            <a:ext cx="1535020" cy="1535493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2400">
              <a:solidFill>
                <a:prstClr val="white"/>
              </a:solidFill>
              <a:latin typeface="Campton Light"/>
              <a:ea typeface="方正兰亭细黑_GBK"/>
            </a:endParaRPr>
          </a:p>
        </p:txBody>
      </p:sp>
      <p:sp>
        <p:nvSpPr>
          <p:cNvPr id="31" name="Freeform"/>
          <p:cNvSpPr/>
          <p:nvPr/>
        </p:nvSpPr>
        <p:spPr bwMode="auto">
          <a:xfrm>
            <a:off x="1692348" y="4485263"/>
            <a:ext cx="574197" cy="579582"/>
          </a:xfrm>
          <a:custGeom>
            <a:avLst/>
            <a:gdLst>
              <a:gd name="T0" fmla="*/ 116 w 140"/>
              <a:gd name="T1" fmla="*/ 2 h 141"/>
              <a:gd name="T2" fmla="*/ 122 w 140"/>
              <a:gd name="T3" fmla="*/ 3 h 141"/>
              <a:gd name="T4" fmla="*/ 122 w 140"/>
              <a:gd name="T5" fmla="*/ 3 h 141"/>
              <a:gd name="T6" fmla="*/ 138 w 140"/>
              <a:gd name="T7" fmla="*/ 19 h 141"/>
              <a:gd name="T8" fmla="*/ 138 w 140"/>
              <a:gd name="T9" fmla="*/ 19 h 141"/>
              <a:gd name="T10" fmla="*/ 139 w 140"/>
              <a:gd name="T11" fmla="*/ 25 h 141"/>
              <a:gd name="T12" fmla="*/ 118 w 140"/>
              <a:gd name="T13" fmla="*/ 43 h 141"/>
              <a:gd name="T14" fmla="*/ 103 w 140"/>
              <a:gd name="T15" fmla="*/ 46 h 141"/>
              <a:gd name="T16" fmla="*/ 99 w 140"/>
              <a:gd name="T17" fmla="*/ 102 h 141"/>
              <a:gd name="T18" fmla="*/ 69 w 140"/>
              <a:gd name="T19" fmla="*/ 115 h 141"/>
              <a:gd name="T20" fmla="*/ 26 w 140"/>
              <a:gd name="T21" fmla="*/ 72 h 141"/>
              <a:gd name="T22" fmla="*/ 69 w 140"/>
              <a:gd name="T23" fmla="*/ 29 h 141"/>
              <a:gd name="T24" fmla="*/ 100 w 140"/>
              <a:gd name="T25" fmla="*/ 33 h 141"/>
              <a:gd name="T26" fmla="*/ 98 w 140"/>
              <a:gd name="T27" fmla="*/ 20 h 141"/>
              <a:gd name="T28" fmla="*/ 124 w 140"/>
              <a:gd name="T29" fmla="*/ 55 h 141"/>
              <a:gd name="T30" fmla="*/ 135 w 140"/>
              <a:gd name="T31" fmla="*/ 52 h 141"/>
              <a:gd name="T32" fmla="*/ 138 w 140"/>
              <a:gd name="T33" fmla="*/ 72 h 141"/>
              <a:gd name="T34" fmla="*/ 69 w 140"/>
              <a:gd name="T35" fmla="*/ 141 h 141"/>
              <a:gd name="T36" fmla="*/ 0 w 140"/>
              <a:gd name="T37" fmla="*/ 72 h 141"/>
              <a:gd name="T38" fmla="*/ 69 w 140"/>
              <a:gd name="T39" fmla="*/ 3 h 141"/>
              <a:gd name="T40" fmla="*/ 89 w 140"/>
              <a:gd name="T41" fmla="*/ 6 h 141"/>
              <a:gd name="T42" fmla="*/ 86 w 140"/>
              <a:gd name="T43" fmla="*/ 16 h 141"/>
              <a:gd name="T44" fmla="*/ 69 w 140"/>
              <a:gd name="T45" fmla="*/ 14 h 141"/>
              <a:gd name="T46" fmla="*/ 11 w 140"/>
              <a:gd name="T47" fmla="*/ 72 h 141"/>
              <a:gd name="T48" fmla="*/ 69 w 140"/>
              <a:gd name="T49" fmla="*/ 130 h 141"/>
              <a:gd name="T50" fmla="*/ 127 w 140"/>
              <a:gd name="T51" fmla="*/ 72 h 141"/>
              <a:gd name="T52" fmla="*/ 124 w 140"/>
              <a:gd name="T53" fmla="*/ 55 h 141"/>
              <a:gd name="T54" fmla="*/ 69 w 140"/>
              <a:gd name="T55" fmla="*/ 52 h 141"/>
              <a:gd name="T56" fmla="*/ 90 w 140"/>
              <a:gd name="T57" fmla="*/ 43 h 141"/>
              <a:gd name="T58" fmla="*/ 43 w 140"/>
              <a:gd name="T59" fmla="*/ 46 h 141"/>
              <a:gd name="T60" fmla="*/ 43 w 140"/>
              <a:gd name="T61" fmla="*/ 46 h 141"/>
              <a:gd name="T62" fmla="*/ 43 w 140"/>
              <a:gd name="T63" fmla="*/ 98 h 141"/>
              <a:gd name="T64" fmla="*/ 94 w 140"/>
              <a:gd name="T65" fmla="*/ 98 h 141"/>
              <a:gd name="T66" fmla="*/ 105 w 140"/>
              <a:gd name="T67" fmla="*/ 72 h 141"/>
              <a:gd name="T68" fmla="*/ 86 w 140"/>
              <a:gd name="T69" fmla="*/ 62 h 141"/>
              <a:gd name="T70" fmla="*/ 83 w 140"/>
              <a:gd name="T71" fmla="*/ 86 h 141"/>
              <a:gd name="T72" fmla="*/ 69 w 140"/>
              <a:gd name="T73" fmla="*/ 92 h 141"/>
              <a:gd name="T74" fmla="*/ 55 w 140"/>
              <a:gd name="T75" fmla="*/ 86 h 141"/>
              <a:gd name="T76" fmla="*/ 55 w 140"/>
              <a:gd name="T77" fmla="*/ 58 h 141"/>
              <a:gd name="T78" fmla="*/ 69 w 140"/>
              <a:gd name="T79" fmla="*/ 52 h 141"/>
              <a:gd name="T80" fmla="*/ 73 w 140"/>
              <a:gd name="T81" fmla="*/ 60 h 141"/>
              <a:gd name="T82" fmla="*/ 60 w 140"/>
              <a:gd name="T83" fmla="*/ 63 h 141"/>
              <a:gd name="T84" fmla="*/ 56 w 140"/>
              <a:gd name="T85" fmla="*/ 72 h 141"/>
              <a:gd name="T86" fmla="*/ 69 w 140"/>
              <a:gd name="T87" fmla="*/ 85 h 141"/>
              <a:gd name="T88" fmla="*/ 78 w 140"/>
              <a:gd name="T89" fmla="*/ 81 h 141"/>
              <a:gd name="T90" fmla="*/ 81 w 140"/>
              <a:gd name="T91" fmla="*/ 68 h 141"/>
              <a:gd name="T92" fmla="*/ 65 w 140"/>
              <a:gd name="T93" fmla="*/ 76 h 141"/>
              <a:gd name="T94" fmla="*/ 73 w 140"/>
              <a:gd name="T95" fmla="*/ 60 h 141"/>
              <a:gd name="T96" fmla="*/ 117 w 140"/>
              <a:gd name="T97" fmla="*/ 10 h 141"/>
              <a:gd name="T98" fmla="*/ 106 w 140"/>
              <a:gd name="T99" fmla="*/ 30 h 141"/>
              <a:gd name="T100" fmla="*/ 117 w 140"/>
              <a:gd name="T101" fmla="*/ 10 h 141"/>
              <a:gd name="T102" fmla="*/ 123 w 140"/>
              <a:gd name="T103" fmla="*/ 22 h 141"/>
              <a:gd name="T104" fmla="*/ 118 w 140"/>
              <a:gd name="T105" fmla="*/ 37 h 141"/>
              <a:gd name="T106" fmla="*/ 123 w 140"/>
              <a:gd name="T107" fmla="*/ 2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1">
                <a:moveTo>
                  <a:pt x="98" y="20"/>
                </a:moveTo>
                <a:cubicBezTo>
                  <a:pt x="116" y="2"/>
                  <a:pt x="116" y="2"/>
                  <a:pt x="116" y="2"/>
                </a:cubicBezTo>
                <a:cubicBezTo>
                  <a:pt x="118" y="0"/>
                  <a:pt x="120" y="0"/>
                  <a:pt x="121" y="2"/>
                </a:cubicBezTo>
                <a:cubicBezTo>
                  <a:pt x="121" y="2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9" y="19"/>
                  <a:pt x="139" y="20"/>
                </a:cubicBezTo>
                <a:cubicBezTo>
                  <a:pt x="140" y="21"/>
                  <a:pt x="140" y="23"/>
                  <a:pt x="139" y="25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0" y="43"/>
                  <a:pt x="119" y="44"/>
                  <a:pt x="118" y="43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8" y="53"/>
                  <a:pt x="112" y="62"/>
                  <a:pt x="112" y="72"/>
                </a:cubicBezTo>
                <a:cubicBezTo>
                  <a:pt x="112" y="84"/>
                  <a:pt x="107" y="95"/>
                  <a:pt x="99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1" y="110"/>
                  <a:pt x="81" y="115"/>
                  <a:pt x="69" y="115"/>
                </a:cubicBezTo>
                <a:cubicBezTo>
                  <a:pt x="57" y="115"/>
                  <a:pt x="46" y="110"/>
                  <a:pt x="39" y="102"/>
                </a:cubicBezTo>
                <a:cubicBezTo>
                  <a:pt x="31" y="95"/>
                  <a:pt x="26" y="84"/>
                  <a:pt x="26" y="72"/>
                </a:cubicBezTo>
                <a:cubicBezTo>
                  <a:pt x="26" y="60"/>
                  <a:pt x="31" y="50"/>
                  <a:pt x="39" y="42"/>
                </a:cubicBezTo>
                <a:cubicBezTo>
                  <a:pt x="46" y="34"/>
                  <a:pt x="57" y="29"/>
                  <a:pt x="69" y="29"/>
                </a:cubicBezTo>
                <a:cubicBezTo>
                  <a:pt x="79" y="29"/>
                  <a:pt x="88" y="33"/>
                  <a:pt x="95" y="38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2"/>
                  <a:pt x="98" y="21"/>
                  <a:pt x="98" y="20"/>
                </a:cubicBezTo>
                <a:close/>
                <a:moveTo>
                  <a:pt x="124" y="55"/>
                </a:moveTo>
                <a:cubicBezTo>
                  <a:pt x="124" y="55"/>
                  <a:pt x="124" y="55"/>
                  <a:pt x="124" y="55"/>
                </a:cubicBezTo>
                <a:cubicBezTo>
                  <a:pt x="124" y="52"/>
                  <a:pt x="125" y="49"/>
                  <a:pt x="128" y="48"/>
                </a:cubicBezTo>
                <a:cubicBezTo>
                  <a:pt x="131" y="47"/>
                  <a:pt x="134" y="49"/>
                  <a:pt x="135" y="52"/>
                </a:cubicBezTo>
                <a:cubicBezTo>
                  <a:pt x="136" y="55"/>
                  <a:pt x="137" y="58"/>
                  <a:pt x="137" y="62"/>
                </a:cubicBezTo>
                <a:cubicBezTo>
                  <a:pt x="138" y="65"/>
                  <a:pt x="138" y="69"/>
                  <a:pt x="138" y="72"/>
                </a:cubicBezTo>
                <a:cubicBezTo>
                  <a:pt x="138" y="91"/>
                  <a:pt x="130" y="108"/>
                  <a:pt x="118" y="121"/>
                </a:cubicBezTo>
                <a:cubicBezTo>
                  <a:pt x="105" y="133"/>
                  <a:pt x="88" y="141"/>
                  <a:pt x="69" y="141"/>
                </a:cubicBezTo>
                <a:cubicBezTo>
                  <a:pt x="50" y="141"/>
                  <a:pt x="33" y="133"/>
                  <a:pt x="20" y="121"/>
                </a:cubicBezTo>
                <a:cubicBezTo>
                  <a:pt x="8" y="108"/>
                  <a:pt x="0" y="91"/>
                  <a:pt x="0" y="72"/>
                </a:cubicBezTo>
                <a:cubicBezTo>
                  <a:pt x="0" y="53"/>
                  <a:pt x="8" y="36"/>
                  <a:pt x="20" y="23"/>
                </a:cubicBezTo>
                <a:cubicBezTo>
                  <a:pt x="33" y="11"/>
                  <a:pt x="50" y="3"/>
                  <a:pt x="69" y="3"/>
                </a:cubicBezTo>
                <a:cubicBezTo>
                  <a:pt x="72" y="3"/>
                  <a:pt x="76" y="3"/>
                  <a:pt x="79" y="4"/>
                </a:cubicBezTo>
                <a:cubicBezTo>
                  <a:pt x="82" y="4"/>
                  <a:pt x="86" y="5"/>
                  <a:pt x="89" y="6"/>
                </a:cubicBezTo>
                <a:cubicBezTo>
                  <a:pt x="92" y="7"/>
                  <a:pt x="93" y="10"/>
                  <a:pt x="93" y="13"/>
                </a:cubicBezTo>
                <a:cubicBezTo>
                  <a:pt x="92" y="16"/>
                  <a:pt x="89" y="17"/>
                  <a:pt x="86" y="16"/>
                </a:cubicBezTo>
                <a:cubicBezTo>
                  <a:pt x="83" y="16"/>
                  <a:pt x="80" y="15"/>
                  <a:pt x="77" y="15"/>
                </a:cubicBezTo>
                <a:cubicBezTo>
                  <a:pt x="75" y="14"/>
                  <a:pt x="72" y="14"/>
                  <a:pt x="69" y="14"/>
                </a:cubicBezTo>
                <a:cubicBezTo>
                  <a:pt x="53" y="14"/>
                  <a:pt x="38" y="21"/>
                  <a:pt x="28" y="31"/>
                </a:cubicBezTo>
                <a:cubicBezTo>
                  <a:pt x="17" y="42"/>
                  <a:pt x="11" y="56"/>
                  <a:pt x="11" y="72"/>
                </a:cubicBezTo>
                <a:cubicBezTo>
                  <a:pt x="11" y="88"/>
                  <a:pt x="17" y="103"/>
                  <a:pt x="28" y="113"/>
                </a:cubicBezTo>
                <a:cubicBezTo>
                  <a:pt x="38" y="124"/>
                  <a:pt x="53" y="130"/>
                  <a:pt x="69" y="130"/>
                </a:cubicBezTo>
                <a:cubicBezTo>
                  <a:pt x="85" y="130"/>
                  <a:pt x="99" y="124"/>
                  <a:pt x="110" y="113"/>
                </a:cubicBezTo>
                <a:cubicBezTo>
                  <a:pt x="120" y="103"/>
                  <a:pt x="127" y="88"/>
                  <a:pt x="127" y="72"/>
                </a:cubicBezTo>
                <a:cubicBezTo>
                  <a:pt x="127" y="69"/>
                  <a:pt x="127" y="66"/>
                  <a:pt x="126" y="64"/>
                </a:cubicBezTo>
                <a:cubicBezTo>
                  <a:pt x="126" y="61"/>
                  <a:pt x="125" y="58"/>
                  <a:pt x="124" y="55"/>
                </a:cubicBezTo>
                <a:close/>
                <a:moveTo>
                  <a:pt x="69" y="52"/>
                </a:move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6" y="53"/>
                  <a:pt x="78" y="55"/>
                </a:cubicBezTo>
                <a:cubicBezTo>
                  <a:pt x="90" y="43"/>
                  <a:pt x="90" y="43"/>
                  <a:pt x="90" y="43"/>
                </a:cubicBezTo>
                <a:cubicBezTo>
                  <a:pt x="84" y="38"/>
                  <a:pt x="77" y="36"/>
                  <a:pt x="69" y="36"/>
                </a:cubicBezTo>
                <a:cubicBezTo>
                  <a:pt x="59" y="36"/>
                  <a:pt x="50" y="40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37" y="53"/>
                  <a:pt x="33" y="62"/>
                  <a:pt x="33" y="72"/>
                </a:cubicBezTo>
                <a:cubicBezTo>
                  <a:pt x="33" y="82"/>
                  <a:pt x="37" y="91"/>
                  <a:pt x="43" y="98"/>
                </a:cubicBezTo>
                <a:cubicBezTo>
                  <a:pt x="50" y="104"/>
                  <a:pt x="59" y="108"/>
                  <a:pt x="69" y="108"/>
                </a:cubicBezTo>
                <a:cubicBezTo>
                  <a:pt x="79" y="108"/>
                  <a:pt x="88" y="104"/>
                  <a:pt x="94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101" y="91"/>
                  <a:pt x="105" y="82"/>
                  <a:pt x="105" y="72"/>
                </a:cubicBezTo>
                <a:cubicBezTo>
                  <a:pt x="105" y="64"/>
                  <a:pt x="103" y="57"/>
                  <a:pt x="98" y="51"/>
                </a:cubicBezTo>
                <a:cubicBezTo>
                  <a:pt x="86" y="62"/>
                  <a:pt x="86" y="62"/>
                  <a:pt x="86" y="62"/>
                </a:cubicBezTo>
                <a:cubicBezTo>
                  <a:pt x="88" y="65"/>
                  <a:pt x="89" y="69"/>
                  <a:pt x="89" y="72"/>
                </a:cubicBezTo>
                <a:cubicBezTo>
                  <a:pt x="89" y="77"/>
                  <a:pt x="86" y="82"/>
                  <a:pt x="83" y="86"/>
                </a:cubicBezTo>
                <a:cubicBezTo>
                  <a:pt x="83" y="86"/>
                  <a:pt x="83" y="86"/>
                  <a:pt x="83" y="86"/>
                </a:cubicBezTo>
                <a:cubicBezTo>
                  <a:pt x="79" y="90"/>
                  <a:pt x="74" y="92"/>
                  <a:pt x="69" y="92"/>
                </a:cubicBezTo>
                <a:cubicBezTo>
                  <a:pt x="63" y="92"/>
                  <a:pt x="59" y="90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1" y="82"/>
                  <a:pt x="49" y="78"/>
                  <a:pt x="49" y="72"/>
                </a:cubicBezTo>
                <a:cubicBezTo>
                  <a:pt x="49" y="67"/>
                  <a:pt x="51" y="62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9" y="55"/>
                  <a:pt x="63" y="52"/>
                  <a:pt x="69" y="52"/>
                </a:cubicBezTo>
                <a:close/>
                <a:moveTo>
                  <a:pt x="73" y="60"/>
                </a:moveTo>
                <a:cubicBezTo>
                  <a:pt x="73" y="60"/>
                  <a:pt x="73" y="60"/>
                  <a:pt x="73" y="60"/>
                </a:cubicBezTo>
                <a:cubicBezTo>
                  <a:pt x="72" y="59"/>
                  <a:pt x="71" y="59"/>
                  <a:pt x="69" y="59"/>
                </a:cubicBezTo>
                <a:cubicBezTo>
                  <a:pt x="65" y="59"/>
                  <a:pt x="62" y="60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7" y="65"/>
                  <a:pt x="56" y="68"/>
                  <a:pt x="56" y="72"/>
                </a:cubicBezTo>
                <a:cubicBezTo>
                  <a:pt x="56" y="76"/>
                  <a:pt x="57" y="79"/>
                  <a:pt x="60" y="81"/>
                </a:cubicBezTo>
                <a:cubicBezTo>
                  <a:pt x="62" y="84"/>
                  <a:pt x="65" y="85"/>
                  <a:pt x="69" y="85"/>
                </a:cubicBezTo>
                <a:cubicBezTo>
                  <a:pt x="73" y="85"/>
                  <a:pt x="76" y="84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81" y="79"/>
                  <a:pt x="82" y="76"/>
                  <a:pt x="82" y="72"/>
                </a:cubicBezTo>
                <a:cubicBezTo>
                  <a:pt x="82" y="70"/>
                  <a:pt x="82" y="69"/>
                  <a:pt x="81" y="68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8"/>
                  <a:pt x="67" y="78"/>
                  <a:pt x="65" y="76"/>
                </a:cubicBezTo>
                <a:cubicBezTo>
                  <a:pt x="63" y="74"/>
                  <a:pt x="63" y="70"/>
                  <a:pt x="65" y="68"/>
                </a:cubicBezTo>
                <a:cubicBezTo>
                  <a:pt x="73" y="60"/>
                  <a:pt x="73" y="60"/>
                  <a:pt x="73" y="60"/>
                </a:cubicBezTo>
                <a:close/>
                <a:moveTo>
                  <a:pt x="117" y="10"/>
                </a:moveTo>
                <a:cubicBezTo>
                  <a:pt x="117" y="10"/>
                  <a:pt x="117" y="10"/>
                  <a:pt x="117" y="10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0"/>
                  <a:pt x="117" y="10"/>
                  <a:pt x="117" y="10"/>
                </a:cubicBezTo>
                <a:close/>
                <a:moveTo>
                  <a:pt x="123" y="22"/>
                </a:moveTo>
                <a:cubicBezTo>
                  <a:pt x="123" y="22"/>
                  <a:pt x="123" y="22"/>
                  <a:pt x="123" y="2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3" y="22"/>
                  <a:pt x="123" y="22"/>
                  <a:pt x="12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6" rIns="91412" bIns="45706" numCol="1" anchor="t" anchorCtr="0" compatLnSpc="1"/>
          <a:lstStyle/>
          <a:p>
            <a:pPr defTabSz="913765">
              <a:defRPr/>
            </a:pPr>
            <a:endParaRPr lang="zh-CN" altLang="en-US" sz="2400">
              <a:solidFill>
                <a:srgbClr val="000000"/>
              </a:solidFill>
              <a:latin typeface="Campton Light"/>
              <a:ea typeface="方正兰亭细黑_GBK"/>
            </a:endParaRPr>
          </a:p>
        </p:txBody>
      </p:sp>
      <p:sp>
        <p:nvSpPr>
          <p:cNvPr id="32" name="Freeform"/>
          <p:cNvSpPr/>
          <p:nvPr/>
        </p:nvSpPr>
        <p:spPr>
          <a:xfrm>
            <a:off x="2739988" y="2289929"/>
            <a:ext cx="3368710" cy="153549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2400">
              <a:solidFill>
                <a:prstClr val="white"/>
              </a:solidFill>
              <a:latin typeface="Campton Light"/>
              <a:ea typeface="方正兰亭细黑_GBK"/>
            </a:endParaRPr>
          </a:p>
        </p:txBody>
      </p:sp>
      <p:sp>
        <p:nvSpPr>
          <p:cNvPr id="33" name="wps稻壳儿七月上原创链接：http://chn.docer.com/works?userid=390257647"/>
          <p:cNvSpPr/>
          <p:nvPr/>
        </p:nvSpPr>
        <p:spPr>
          <a:xfrm>
            <a:off x="2870819" y="2820931"/>
            <a:ext cx="3047438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业务主办及以下岗位晋升管理办法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70820" y="246751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zh-CN" altLang="en-US" b="1" dirty="0" smtClean="0">
                <a:solidFill>
                  <a:srgbClr val="333333"/>
                </a:solidFill>
                <a:latin typeface="方正尚酷简体"/>
                <a:ea typeface="方正尚酷简体"/>
              </a:rPr>
              <a:t>持续的员工晋升机制</a:t>
            </a:r>
            <a:endParaRPr lang="zh-CN" altLang="en-US" b="1" dirty="0">
              <a:solidFill>
                <a:srgbClr val="333333"/>
              </a:solidFill>
              <a:latin typeface="方正尚酷简体"/>
              <a:ea typeface="方正尚酷简体"/>
            </a:endParaRPr>
          </a:p>
        </p:txBody>
      </p:sp>
      <p:sp>
        <p:nvSpPr>
          <p:cNvPr id="35" name="Freeform"/>
          <p:cNvSpPr/>
          <p:nvPr/>
        </p:nvSpPr>
        <p:spPr>
          <a:xfrm>
            <a:off x="2695920" y="4047393"/>
            <a:ext cx="3368710" cy="153549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2400">
              <a:solidFill>
                <a:prstClr val="white"/>
              </a:solidFill>
              <a:latin typeface="Campton Light"/>
              <a:ea typeface="方正兰亭细黑_GBK"/>
            </a:endParaRPr>
          </a:p>
        </p:txBody>
      </p:sp>
      <p:sp>
        <p:nvSpPr>
          <p:cNvPr id="36" name="wps稻壳儿七月上原创链接：http://chn.docer.com/works?userid=390257647"/>
          <p:cNvSpPr/>
          <p:nvPr/>
        </p:nvSpPr>
        <p:spPr>
          <a:xfrm>
            <a:off x="2870819" y="4565653"/>
            <a:ext cx="3047438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《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技术系列岗位评聘管理办法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》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7" name="wps稻壳儿七月上原创链接：http://chn.docer.com/works?userid=390257647"/>
          <p:cNvSpPr/>
          <p:nvPr/>
        </p:nvSpPr>
        <p:spPr>
          <a:xfrm>
            <a:off x="2870820" y="4212236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zh-CN" altLang="en-US" b="1" dirty="0" smtClean="0">
                <a:solidFill>
                  <a:srgbClr val="333333"/>
                </a:solidFill>
                <a:latin typeface="方正尚酷简体"/>
                <a:ea typeface="方正尚酷简体"/>
              </a:rPr>
              <a:t>打通管理和技术岗位晋升通道</a:t>
            </a:r>
            <a:endParaRPr lang="zh-CN" altLang="en-US" b="1" dirty="0">
              <a:solidFill>
                <a:srgbClr val="333333"/>
              </a:solidFill>
              <a:latin typeface="方正尚酷简体"/>
              <a:ea typeface="方正尚酷简体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任意多边形 61"/>
          <p:cNvSpPr/>
          <p:nvPr/>
        </p:nvSpPr>
        <p:spPr>
          <a:xfrm>
            <a:off x="10473749" y="1277958"/>
            <a:ext cx="796505" cy="1255922"/>
          </a:xfrm>
          <a:custGeom>
            <a:avLst/>
            <a:gdLst>
              <a:gd name="connsiteX0" fmla="*/ 0 w 579422"/>
              <a:gd name="connsiteY0" fmla="*/ 923454 h 923454"/>
              <a:gd name="connsiteX1" fmla="*/ 570369 w 579422"/>
              <a:gd name="connsiteY1" fmla="*/ 923454 h 923454"/>
              <a:gd name="connsiteX2" fmla="*/ 579422 w 579422"/>
              <a:gd name="connsiteY2" fmla="*/ 0 h 9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22" h="923454">
                <a:moveTo>
                  <a:pt x="0" y="923454"/>
                </a:moveTo>
                <a:lnTo>
                  <a:pt x="570369" y="923454"/>
                </a:lnTo>
                <a:cubicBezTo>
                  <a:pt x="573387" y="615636"/>
                  <a:pt x="576404" y="307818"/>
                  <a:pt x="579422" y="0"/>
                </a:cubicBezTo>
              </a:path>
            </a:pathLst>
          </a:custGeom>
          <a:ln w="5715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连接符 35"/>
          <p:cNvCxnSpPr/>
          <p:nvPr/>
        </p:nvCxnSpPr>
        <p:spPr>
          <a:xfrm flipV="1">
            <a:off x="4225460" y="3767769"/>
            <a:ext cx="1591446" cy="661122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961872" y="5188945"/>
            <a:ext cx="1296586" cy="3250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907107" y="175417"/>
            <a:ext cx="264687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岗位晋升轨迹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31" name="Freeform"/>
          <p:cNvSpPr/>
          <p:nvPr/>
        </p:nvSpPr>
        <p:spPr bwMode="auto">
          <a:xfrm>
            <a:off x="1692348" y="4485263"/>
            <a:ext cx="574197" cy="579582"/>
          </a:xfrm>
          <a:custGeom>
            <a:avLst/>
            <a:gdLst>
              <a:gd name="T0" fmla="*/ 116 w 140"/>
              <a:gd name="T1" fmla="*/ 2 h 141"/>
              <a:gd name="T2" fmla="*/ 122 w 140"/>
              <a:gd name="T3" fmla="*/ 3 h 141"/>
              <a:gd name="T4" fmla="*/ 122 w 140"/>
              <a:gd name="T5" fmla="*/ 3 h 141"/>
              <a:gd name="T6" fmla="*/ 138 w 140"/>
              <a:gd name="T7" fmla="*/ 19 h 141"/>
              <a:gd name="T8" fmla="*/ 138 w 140"/>
              <a:gd name="T9" fmla="*/ 19 h 141"/>
              <a:gd name="T10" fmla="*/ 139 w 140"/>
              <a:gd name="T11" fmla="*/ 25 h 141"/>
              <a:gd name="T12" fmla="*/ 118 w 140"/>
              <a:gd name="T13" fmla="*/ 43 h 141"/>
              <a:gd name="T14" fmla="*/ 103 w 140"/>
              <a:gd name="T15" fmla="*/ 46 h 141"/>
              <a:gd name="T16" fmla="*/ 99 w 140"/>
              <a:gd name="T17" fmla="*/ 102 h 141"/>
              <a:gd name="T18" fmla="*/ 69 w 140"/>
              <a:gd name="T19" fmla="*/ 115 h 141"/>
              <a:gd name="T20" fmla="*/ 26 w 140"/>
              <a:gd name="T21" fmla="*/ 72 h 141"/>
              <a:gd name="T22" fmla="*/ 69 w 140"/>
              <a:gd name="T23" fmla="*/ 29 h 141"/>
              <a:gd name="T24" fmla="*/ 100 w 140"/>
              <a:gd name="T25" fmla="*/ 33 h 141"/>
              <a:gd name="T26" fmla="*/ 98 w 140"/>
              <a:gd name="T27" fmla="*/ 20 h 141"/>
              <a:gd name="T28" fmla="*/ 124 w 140"/>
              <a:gd name="T29" fmla="*/ 55 h 141"/>
              <a:gd name="T30" fmla="*/ 135 w 140"/>
              <a:gd name="T31" fmla="*/ 52 h 141"/>
              <a:gd name="T32" fmla="*/ 138 w 140"/>
              <a:gd name="T33" fmla="*/ 72 h 141"/>
              <a:gd name="T34" fmla="*/ 69 w 140"/>
              <a:gd name="T35" fmla="*/ 141 h 141"/>
              <a:gd name="T36" fmla="*/ 0 w 140"/>
              <a:gd name="T37" fmla="*/ 72 h 141"/>
              <a:gd name="T38" fmla="*/ 69 w 140"/>
              <a:gd name="T39" fmla="*/ 3 h 141"/>
              <a:gd name="T40" fmla="*/ 89 w 140"/>
              <a:gd name="T41" fmla="*/ 6 h 141"/>
              <a:gd name="T42" fmla="*/ 86 w 140"/>
              <a:gd name="T43" fmla="*/ 16 h 141"/>
              <a:gd name="T44" fmla="*/ 69 w 140"/>
              <a:gd name="T45" fmla="*/ 14 h 141"/>
              <a:gd name="T46" fmla="*/ 11 w 140"/>
              <a:gd name="T47" fmla="*/ 72 h 141"/>
              <a:gd name="T48" fmla="*/ 69 w 140"/>
              <a:gd name="T49" fmla="*/ 130 h 141"/>
              <a:gd name="T50" fmla="*/ 127 w 140"/>
              <a:gd name="T51" fmla="*/ 72 h 141"/>
              <a:gd name="T52" fmla="*/ 124 w 140"/>
              <a:gd name="T53" fmla="*/ 55 h 141"/>
              <a:gd name="T54" fmla="*/ 69 w 140"/>
              <a:gd name="T55" fmla="*/ 52 h 141"/>
              <a:gd name="T56" fmla="*/ 90 w 140"/>
              <a:gd name="T57" fmla="*/ 43 h 141"/>
              <a:gd name="T58" fmla="*/ 43 w 140"/>
              <a:gd name="T59" fmla="*/ 46 h 141"/>
              <a:gd name="T60" fmla="*/ 43 w 140"/>
              <a:gd name="T61" fmla="*/ 46 h 141"/>
              <a:gd name="T62" fmla="*/ 43 w 140"/>
              <a:gd name="T63" fmla="*/ 98 h 141"/>
              <a:gd name="T64" fmla="*/ 94 w 140"/>
              <a:gd name="T65" fmla="*/ 98 h 141"/>
              <a:gd name="T66" fmla="*/ 105 w 140"/>
              <a:gd name="T67" fmla="*/ 72 h 141"/>
              <a:gd name="T68" fmla="*/ 86 w 140"/>
              <a:gd name="T69" fmla="*/ 62 h 141"/>
              <a:gd name="T70" fmla="*/ 83 w 140"/>
              <a:gd name="T71" fmla="*/ 86 h 141"/>
              <a:gd name="T72" fmla="*/ 69 w 140"/>
              <a:gd name="T73" fmla="*/ 92 h 141"/>
              <a:gd name="T74" fmla="*/ 55 w 140"/>
              <a:gd name="T75" fmla="*/ 86 h 141"/>
              <a:gd name="T76" fmla="*/ 55 w 140"/>
              <a:gd name="T77" fmla="*/ 58 h 141"/>
              <a:gd name="T78" fmla="*/ 69 w 140"/>
              <a:gd name="T79" fmla="*/ 52 h 141"/>
              <a:gd name="T80" fmla="*/ 73 w 140"/>
              <a:gd name="T81" fmla="*/ 60 h 141"/>
              <a:gd name="T82" fmla="*/ 60 w 140"/>
              <a:gd name="T83" fmla="*/ 63 h 141"/>
              <a:gd name="T84" fmla="*/ 56 w 140"/>
              <a:gd name="T85" fmla="*/ 72 h 141"/>
              <a:gd name="T86" fmla="*/ 69 w 140"/>
              <a:gd name="T87" fmla="*/ 85 h 141"/>
              <a:gd name="T88" fmla="*/ 78 w 140"/>
              <a:gd name="T89" fmla="*/ 81 h 141"/>
              <a:gd name="T90" fmla="*/ 81 w 140"/>
              <a:gd name="T91" fmla="*/ 68 h 141"/>
              <a:gd name="T92" fmla="*/ 65 w 140"/>
              <a:gd name="T93" fmla="*/ 76 h 141"/>
              <a:gd name="T94" fmla="*/ 73 w 140"/>
              <a:gd name="T95" fmla="*/ 60 h 141"/>
              <a:gd name="T96" fmla="*/ 117 w 140"/>
              <a:gd name="T97" fmla="*/ 10 h 141"/>
              <a:gd name="T98" fmla="*/ 106 w 140"/>
              <a:gd name="T99" fmla="*/ 30 h 141"/>
              <a:gd name="T100" fmla="*/ 117 w 140"/>
              <a:gd name="T101" fmla="*/ 10 h 141"/>
              <a:gd name="T102" fmla="*/ 123 w 140"/>
              <a:gd name="T103" fmla="*/ 22 h 141"/>
              <a:gd name="T104" fmla="*/ 118 w 140"/>
              <a:gd name="T105" fmla="*/ 37 h 141"/>
              <a:gd name="T106" fmla="*/ 123 w 140"/>
              <a:gd name="T107" fmla="*/ 2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1">
                <a:moveTo>
                  <a:pt x="98" y="20"/>
                </a:moveTo>
                <a:cubicBezTo>
                  <a:pt x="116" y="2"/>
                  <a:pt x="116" y="2"/>
                  <a:pt x="116" y="2"/>
                </a:cubicBezTo>
                <a:cubicBezTo>
                  <a:pt x="118" y="0"/>
                  <a:pt x="120" y="0"/>
                  <a:pt x="121" y="2"/>
                </a:cubicBezTo>
                <a:cubicBezTo>
                  <a:pt x="121" y="2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9" y="19"/>
                  <a:pt x="139" y="20"/>
                </a:cubicBezTo>
                <a:cubicBezTo>
                  <a:pt x="140" y="21"/>
                  <a:pt x="140" y="23"/>
                  <a:pt x="139" y="25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0" y="43"/>
                  <a:pt x="119" y="44"/>
                  <a:pt x="118" y="43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8" y="53"/>
                  <a:pt x="112" y="62"/>
                  <a:pt x="112" y="72"/>
                </a:cubicBezTo>
                <a:cubicBezTo>
                  <a:pt x="112" y="84"/>
                  <a:pt x="107" y="95"/>
                  <a:pt x="99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1" y="110"/>
                  <a:pt x="81" y="115"/>
                  <a:pt x="69" y="115"/>
                </a:cubicBezTo>
                <a:cubicBezTo>
                  <a:pt x="57" y="115"/>
                  <a:pt x="46" y="110"/>
                  <a:pt x="39" y="102"/>
                </a:cubicBezTo>
                <a:cubicBezTo>
                  <a:pt x="31" y="95"/>
                  <a:pt x="26" y="84"/>
                  <a:pt x="26" y="72"/>
                </a:cubicBezTo>
                <a:cubicBezTo>
                  <a:pt x="26" y="60"/>
                  <a:pt x="31" y="50"/>
                  <a:pt x="39" y="42"/>
                </a:cubicBezTo>
                <a:cubicBezTo>
                  <a:pt x="46" y="34"/>
                  <a:pt x="57" y="29"/>
                  <a:pt x="69" y="29"/>
                </a:cubicBezTo>
                <a:cubicBezTo>
                  <a:pt x="79" y="29"/>
                  <a:pt x="88" y="33"/>
                  <a:pt x="95" y="38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2"/>
                  <a:pt x="98" y="21"/>
                  <a:pt x="98" y="20"/>
                </a:cubicBezTo>
                <a:close/>
                <a:moveTo>
                  <a:pt x="124" y="55"/>
                </a:moveTo>
                <a:cubicBezTo>
                  <a:pt x="124" y="55"/>
                  <a:pt x="124" y="55"/>
                  <a:pt x="124" y="55"/>
                </a:cubicBezTo>
                <a:cubicBezTo>
                  <a:pt x="124" y="52"/>
                  <a:pt x="125" y="49"/>
                  <a:pt x="128" y="48"/>
                </a:cubicBezTo>
                <a:cubicBezTo>
                  <a:pt x="131" y="47"/>
                  <a:pt x="134" y="49"/>
                  <a:pt x="135" y="52"/>
                </a:cubicBezTo>
                <a:cubicBezTo>
                  <a:pt x="136" y="55"/>
                  <a:pt x="137" y="58"/>
                  <a:pt x="137" y="62"/>
                </a:cubicBezTo>
                <a:cubicBezTo>
                  <a:pt x="138" y="65"/>
                  <a:pt x="138" y="69"/>
                  <a:pt x="138" y="72"/>
                </a:cubicBezTo>
                <a:cubicBezTo>
                  <a:pt x="138" y="91"/>
                  <a:pt x="130" y="108"/>
                  <a:pt x="118" y="121"/>
                </a:cubicBezTo>
                <a:cubicBezTo>
                  <a:pt x="105" y="133"/>
                  <a:pt x="88" y="141"/>
                  <a:pt x="69" y="141"/>
                </a:cubicBezTo>
                <a:cubicBezTo>
                  <a:pt x="50" y="141"/>
                  <a:pt x="33" y="133"/>
                  <a:pt x="20" y="121"/>
                </a:cubicBezTo>
                <a:cubicBezTo>
                  <a:pt x="8" y="108"/>
                  <a:pt x="0" y="91"/>
                  <a:pt x="0" y="72"/>
                </a:cubicBezTo>
                <a:cubicBezTo>
                  <a:pt x="0" y="53"/>
                  <a:pt x="8" y="36"/>
                  <a:pt x="20" y="23"/>
                </a:cubicBezTo>
                <a:cubicBezTo>
                  <a:pt x="33" y="11"/>
                  <a:pt x="50" y="3"/>
                  <a:pt x="69" y="3"/>
                </a:cubicBezTo>
                <a:cubicBezTo>
                  <a:pt x="72" y="3"/>
                  <a:pt x="76" y="3"/>
                  <a:pt x="79" y="4"/>
                </a:cubicBezTo>
                <a:cubicBezTo>
                  <a:pt x="82" y="4"/>
                  <a:pt x="86" y="5"/>
                  <a:pt x="89" y="6"/>
                </a:cubicBezTo>
                <a:cubicBezTo>
                  <a:pt x="92" y="7"/>
                  <a:pt x="93" y="10"/>
                  <a:pt x="93" y="13"/>
                </a:cubicBezTo>
                <a:cubicBezTo>
                  <a:pt x="92" y="16"/>
                  <a:pt x="89" y="17"/>
                  <a:pt x="86" y="16"/>
                </a:cubicBezTo>
                <a:cubicBezTo>
                  <a:pt x="83" y="16"/>
                  <a:pt x="80" y="15"/>
                  <a:pt x="77" y="15"/>
                </a:cubicBezTo>
                <a:cubicBezTo>
                  <a:pt x="75" y="14"/>
                  <a:pt x="72" y="14"/>
                  <a:pt x="69" y="14"/>
                </a:cubicBezTo>
                <a:cubicBezTo>
                  <a:pt x="53" y="14"/>
                  <a:pt x="38" y="21"/>
                  <a:pt x="28" y="31"/>
                </a:cubicBezTo>
                <a:cubicBezTo>
                  <a:pt x="17" y="42"/>
                  <a:pt x="11" y="56"/>
                  <a:pt x="11" y="72"/>
                </a:cubicBezTo>
                <a:cubicBezTo>
                  <a:pt x="11" y="88"/>
                  <a:pt x="17" y="103"/>
                  <a:pt x="28" y="113"/>
                </a:cubicBezTo>
                <a:cubicBezTo>
                  <a:pt x="38" y="124"/>
                  <a:pt x="53" y="130"/>
                  <a:pt x="69" y="130"/>
                </a:cubicBezTo>
                <a:cubicBezTo>
                  <a:pt x="85" y="130"/>
                  <a:pt x="99" y="124"/>
                  <a:pt x="110" y="113"/>
                </a:cubicBezTo>
                <a:cubicBezTo>
                  <a:pt x="120" y="103"/>
                  <a:pt x="127" y="88"/>
                  <a:pt x="127" y="72"/>
                </a:cubicBezTo>
                <a:cubicBezTo>
                  <a:pt x="127" y="69"/>
                  <a:pt x="127" y="66"/>
                  <a:pt x="126" y="64"/>
                </a:cubicBezTo>
                <a:cubicBezTo>
                  <a:pt x="126" y="61"/>
                  <a:pt x="125" y="58"/>
                  <a:pt x="124" y="55"/>
                </a:cubicBezTo>
                <a:close/>
                <a:moveTo>
                  <a:pt x="69" y="52"/>
                </a:move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6" y="53"/>
                  <a:pt x="78" y="55"/>
                </a:cubicBezTo>
                <a:cubicBezTo>
                  <a:pt x="90" y="43"/>
                  <a:pt x="90" y="43"/>
                  <a:pt x="90" y="43"/>
                </a:cubicBezTo>
                <a:cubicBezTo>
                  <a:pt x="84" y="38"/>
                  <a:pt x="77" y="36"/>
                  <a:pt x="69" y="36"/>
                </a:cubicBezTo>
                <a:cubicBezTo>
                  <a:pt x="59" y="36"/>
                  <a:pt x="50" y="40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37" y="53"/>
                  <a:pt x="33" y="62"/>
                  <a:pt x="33" y="72"/>
                </a:cubicBezTo>
                <a:cubicBezTo>
                  <a:pt x="33" y="82"/>
                  <a:pt x="37" y="91"/>
                  <a:pt x="43" y="98"/>
                </a:cubicBezTo>
                <a:cubicBezTo>
                  <a:pt x="50" y="104"/>
                  <a:pt x="59" y="108"/>
                  <a:pt x="69" y="108"/>
                </a:cubicBezTo>
                <a:cubicBezTo>
                  <a:pt x="79" y="108"/>
                  <a:pt x="88" y="104"/>
                  <a:pt x="94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101" y="91"/>
                  <a:pt x="105" y="82"/>
                  <a:pt x="105" y="72"/>
                </a:cubicBezTo>
                <a:cubicBezTo>
                  <a:pt x="105" y="64"/>
                  <a:pt x="103" y="57"/>
                  <a:pt x="98" y="51"/>
                </a:cubicBezTo>
                <a:cubicBezTo>
                  <a:pt x="86" y="62"/>
                  <a:pt x="86" y="62"/>
                  <a:pt x="86" y="62"/>
                </a:cubicBezTo>
                <a:cubicBezTo>
                  <a:pt x="88" y="65"/>
                  <a:pt x="89" y="69"/>
                  <a:pt x="89" y="72"/>
                </a:cubicBezTo>
                <a:cubicBezTo>
                  <a:pt x="89" y="77"/>
                  <a:pt x="86" y="82"/>
                  <a:pt x="83" y="86"/>
                </a:cubicBezTo>
                <a:cubicBezTo>
                  <a:pt x="83" y="86"/>
                  <a:pt x="83" y="86"/>
                  <a:pt x="83" y="86"/>
                </a:cubicBezTo>
                <a:cubicBezTo>
                  <a:pt x="79" y="90"/>
                  <a:pt x="74" y="92"/>
                  <a:pt x="69" y="92"/>
                </a:cubicBezTo>
                <a:cubicBezTo>
                  <a:pt x="63" y="92"/>
                  <a:pt x="59" y="90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1" y="82"/>
                  <a:pt x="49" y="78"/>
                  <a:pt x="49" y="72"/>
                </a:cubicBezTo>
                <a:cubicBezTo>
                  <a:pt x="49" y="67"/>
                  <a:pt x="51" y="62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9" y="55"/>
                  <a:pt x="63" y="52"/>
                  <a:pt x="69" y="52"/>
                </a:cubicBezTo>
                <a:close/>
                <a:moveTo>
                  <a:pt x="73" y="60"/>
                </a:moveTo>
                <a:cubicBezTo>
                  <a:pt x="73" y="60"/>
                  <a:pt x="73" y="60"/>
                  <a:pt x="73" y="60"/>
                </a:cubicBezTo>
                <a:cubicBezTo>
                  <a:pt x="72" y="59"/>
                  <a:pt x="71" y="59"/>
                  <a:pt x="69" y="59"/>
                </a:cubicBezTo>
                <a:cubicBezTo>
                  <a:pt x="65" y="59"/>
                  <a:pt x="62" y="60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7" y="65"/>
                  <a:pt x="56" y="68"/>
                  <a:pt x="56" y="72"/>
                </a:cubicBezTo>
                <a:cubicBezTo>
                  <a:pt x="56" y="76"/>
                  <a:pt x="57" y="79"/>
                  <a:pt x="60" y="81"/>
                </a:cubicBezTo>
                <a:cubicBezTo>
                  <a:pt x="62" y="84"/>
                  <a:pt x="65" y="85"/>
                  <a:pt x="69" y="85"/>
                </a:cubicBezTo>
                <a:cubicBezTo>
                  <a:pt x="73" y="85"/>
                  <a:pt x="76" y="84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81" y="79"/>
                  <a:pt x="82" y="76"/>
                  <a:pt x="82" y="72"/>
                </a:cubicBezTo>
                <a:cubicBezTo>
                  <a:pt x="82" y="70"/>
                  <a:pt x="82" y="69"/>
                  <a:pt x="81" y="68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8"/>
                  <a:pt x="67" y="78"/>
                  <a:pt x="65" y="76"/>
                </a:cubicBezTo>
                <a:cubicBezTo>
                  <a:pt x="63" y="74"/>
                  <a:pt x="63" y="70"/>
                  <a:pt x="65" y="68"/>
                </a:cubicBezTo>
                <a:cubicBezTo>
                  <a:pt x="73" y="60"/>
                  <a:pt x="73" y="60"/>
                  <a:pt x="73" y="60"/>
                </a:cubicBezTo>
                <a:close/>
                <a:moveTo>
                  <a:pt x="117" y="10"/>
                </a:moveTo>
                <a:cubicBezTo>
                  <a:pt x="117" y="10"/>
                  <a:pt x="117" y="10"/>
                  <a:pt x="117" y="10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0"/>
                  <a:pt x="117" y="10"/>
                  <a:pt x="117" y="10"/>
                </a:cubicBezTo>
                <a:close/>
                <a:moveTo>
                  <a:pt x="123" y="22"/>
                </a:moveTo>
                <a:cubicBezTo>
                  <a:pt x="123" y="22"/>
                  <a:pt x="123" y="22"/>
                  <a:pt x="123" y="2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3" y="22"/>
                  <a:pt x="123" y="22"/>
                  <a:pt x="12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6" rIns="91412" bIns="45706" numCol="1" anchor="t" anchorCtr="0" compatLnSpc="1"/>
          <a:lstStyle/>
          <a:p>
            <a:pPr defTabSz="913765">
              <a:defRPr/>
            </a:pPr>
            <a:endParaRPr lang="zh-CN" altLang="en-US" sz="2400">
              <a:solidFill>
                <a:srgbClr val="000000"/>
              </a:solidFill>
              <a:latin typeface="Campton Light"/>
              <a:ea typeface="方正兰亭细黑_GB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sp>
        <p:nvSpPr>
          <p:cNvPr id="20" name="Litebulb"/>
          <p:cNvSpPr>
            <a:spLocks noEditPoints="1" noChangeArrowheads="1"/>
          </p:cNvSpPr>
          <p:nvPr/>
        </p:nvSpPr>
        <p:spPr bwMode="auto">
          <a:xfrm>
            <a:off x="722525" y="5210358"/>
            <a:ext cx="335093" cy="551464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57150">
            <a:solidFill>
              <a:srgbClr val="FF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3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2560" y="3433734"/>
            <a:ext cx="328420" cy="22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椭圆 23"/>
          <p:cNvSpPr/>
          <p:nvPr/>
        </p:nvSpPr>
        <p:spPr>
          <a:xfrm>
            <a:off x="2222343" y="4870264"/>
            <a:ext cx="410687" cy="50596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2481685" y="4572000"/>
            <a:ext cx="1352185" cy="5050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5333" y="4932372"/>
            <a:ext cx="373858" cy="3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2" b="89862" l="9420" r="89855">
                        <a14:foregroundMark x1="53623" y1="12903" x2="5362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58" y="3501892"/>
            <a:ext cx="864096" cy="135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组合 10"/>
          <p:cNvGrpSpPr/>
          <p:nvPr/>
        </p:nvGrpSpPr>
        <p:grpSpPr>
          <a:xfrm>
            <a:off x="3823187" y="4164882"/>
            <a:ext cx="495424" cy="572372"/>
            <a:chOff x="5136489" y="3925815"/>
            <a:chExt cx="619275" cy="525458"/>
          </a:xfrm>
        </p:grpSpPr>
        <p:sp>
          <p:nvSpPr>
            <p:cNvPr id="40" name="椭圆 39"/>
            <p:cNvSpPr/>
            <p:nvPr/>
          </p:nvSpPr>
          <p:spPr>
            <a:xfrm>
              <a:off x="5136489" y="3925815"/>
              <a:ext cx="551000" cy="5254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41" name="Picture 7" descr="C:\Program Files (x86)\Microsoft Office\MEDIA\CAGCAT10\j0298653.wmf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795" y="3992949"/>
              <a:ext cx="577969" cy="34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椭圆 43"/>
          <p:cNvSpPr/>
          <p:nvPr/>
        </p:nvSpPr>
        <p:spPr>
          <a:xfrm>
            <a:off x="5694594" y="3419251"/>
            <a:ext cx="596037" cy="612921"/>
          </a:xfrm>
          <a:prstGeom prst="ellipse">
            <a:avLst/>
          </a:prstGeom>
          <a:solidFill>
            <a:srgbClr val="167D88"/>
          </a:solidFill>
          <a:ln>
            <a:solidFill>
              <a:srgbClr val="167D8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5" name="Picture 7" descr="C:\Program Files (x86)\Microsoft Office\MEDIA\CAGCAT10\j0298653.wmf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6" y="3529420"/>
            <a:ext cx="567256" cy="3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2" b="99015" l="9836" r="89617">
                        <a14:foregroundMark x1="54098" y1="53695" x2="49727" y2="81281"/>
                        <a14:foregroundMark x1="51913" y1="68966" x2="51913" y2="68966"/>
                        <a14:foregroundMark x1="60656" y1="16256" x2="60656" y2="16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26" y="2521390"/>
            <a:ext cx="1286027" cy="142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矩形 46"/>
          <p:cNvSpPr/>
          <p:nvPr/>
        </p:nvSpPr>
        <p:spPr bwMode="auto">
          <a:xfrm>
            <a:off x="253388" y="5905040"/>
            <a:ext cx="125592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见习员工</a:t>
            </a:r>
          </a:p>
        </p:txBody>
      </p:sp>
      <p:sp>
        <p:nvSpPr>
          <p:cNvPr id="48" name="矩形 47"/>
          <p:cNvSpPr/>
          <p:nvPr/>
        </p:nvSpPr>
        <p:spPr bwMode="auto">
          <a:xfrm>
            <a:off x="1474424" y="4250674"/>
            <a:ext cx="125592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办事员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3642911" y="4953917"/>
            <a:ext cx="125592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业务员</a:t>
            </a:r>
          </a:p>
        </p:txBody>
      </p:sp>
      <p:sp>
        <p:nvSpPr>
          <p:cNvPr id="50" name="矩形 49"/>
          <p:cNvSpPr/>
          <p:nvPr/>
        </p:nvSpPr>
        <p:spPr bwMode="auto">
          <a:xfrm>
            <a:off x="5458858" y="4280052"/>
            <a:ext cx="125592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业务主办</a:t>
            </a:r>
          </a:p>
        </p:txBody>
      </p:sp>
      <p:cxnSp>
        <p:nvCxnSpPr>
          <p:cNvPr id="51" name="直接连接符 35"/>
          <p:cNvCxnSpPr/>
          <p:nvPr/>
        </p:nvCxnSpPr>
        <p:spPr>
          <a:xfrm flipV="1">
            <a:off x="6283778" y="3071870"/>
            <a:ext cx="1591446" cy="661122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7861143" y="2676072"/>
            <a:ext cx="500659" cy="6289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3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9652" y="2811814"/>
            <a:ext cx="455026" cy="3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矩形 53"/>
          <p:cNvSpPr/>
          <p:nvPr/>
        </p:nvSpPr>
        <p:spPr bwMode="auto">
          <a:xfrm>
            <a:off x="7528193" y="3451951"/>
            <a:ext cx="138445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业务协管 （副科级）</a:t>
            </a: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1745" y1="25126" x2="61745" y2="25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74" y="1638890"/>
            <a:ext cx="1080119" cy="144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直接连接符 35"/>
          <p:cNvCxnSpPr/>
          <p:nvPr/>
        </p:nvCxnSpPr>
        <p:spPr>
          <a:xfrm flipV="1">
            <a:off x="8386163" y="2555913"/>
            <a:ext cx="1595118" cy="448129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 bwMode="auto">
          <a:xfrm>
            <a:off x="9443292" y="2987406"/>
            <a:ext cx="138445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业务主管 （正科级）</a:t>
            </a:r>
          </a:p>
        </p:txBody>
      </p:sp>
      <p:sp>
        <p:nvSpPr>
          <p:cNvPr id="59" name="椭圆 58"/>
          <p:cNvSpPr/>
          <p:nvPr/>
        </p:nvSpPr>
        <p:spPr>
          <a:xfrm>
            <a:off x="9967302" y="2161492"/>
            <a:ext cx="596037" cy="612921"/>
          </a:xfrm>
          <a:prstGeom prst="ellipse">
            <a:avLst/>
          </a:prstGeom>
          <a:solidFill>
            <a:srgbClr val="167D88"/>
          </a:solidFill>
          <a:ln>
            <a:solidFill>
              <a:srgbClr val="167D8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0" name="Picture 7" descr="C:\Program Files (x86)\Microsoft Office\MEDIA\CAGCAT10\j0298653.wmf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43" y="2275171"/>
            <a:ext cx="462379" cy="37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1181" y1="20625" x2="51181" y2="2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692" y="1466561"/>
            <a:ext cx="904372" cy="113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矩形 62"/>
          <p:cNvSpPr/>
          <p:nvPr/>
        </p:nvSpPr>
        <p:spPr bwMode="auto">
          <a:xfrm>
            <a:off x="9265186" y="947449"/>
            <a:ext cx="1861850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部门副职及以上                  （处级）</a:t>
            </a:r>
          </a:p>
        </p:txBody>
      </p:sp>
      <p:sp>
        <p:nvSpPr>
          <p:cNvPr id="67" name="矩形 66"/>
          <p:cNvSpPr/>
          <p:nvPr/>
        </p:nvSpPr>
        <p:spPr bwMode="auto">
          <a:xfrm>
            <a:off x="7767580" y="4633281"/>
            <a:ext cx="2201538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技术岗位晋升通道</a:t>
            </a:r>
          </a:p>
        </p:txBody>
      </p:sp>
      <p:cxnSp>
        <p:nvCxnSpPr>
          <p:cNvPr id="82" name="肘形连接符 81"/>
          <p:cNvCxnSpPr/>
          <p:nvPr/>
        </p:nvCxnSpPr>
        <p:spPr bwMode="auto">
          <a:xfrm>
            <a:off x="7084836" y="3724275"/>
            <a:ext cx="4191000" cy="752475"/>
          </a:xfrm>
          <a:prstGeom prst="bentConnector3">
            <a:avLst>
              <a:gd name="adj1" fmla="val -227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任意多边形 96"/>
          <p:cNvSpPr/>
          <p:nvPr/>
        </p:nvSpPr>
        <p:spPr>
          <a:xfrm>
            <a:off x="10492799" y="3221058"/>
            <a:ext cx="796505" cy="1255922"/>
          </a:xfrm>
          <a:custGeom>
            <a:avLst/>
            <a:gdLst>
              <a:gd name="connsiteX0" fmla="*/ 0 w 579422"/>
              <a:gd name="connsiteY0" fmla="*/ 923454 h 923454"/>
              <a:gd name="connsiteX1" fmla="*/ 570369 w 579422"/>
              <a:gd name="connsiteY1" fmla="*/ 923454 h 923454"/>
              <a:gd name="connsiteX2" fmla="*/ 579422 w 579422"/>
              <a:gd name="connsiteY2" fmla="*/ 0 h 9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22" h="923454">
                <a:moveTo>
                  <a:pt x="0" y="923454"/>
                </a:moveTo>
                <a:lnTo>
                  <a:pt x="570369" y="923454"/>
                </a:lnTo>
                <a:cubicBezTo>
                  <a:pt x="573387" y="615636"/>
                  <a:pt x="576404" y="307818"/>
                  <a:pt x="579422" y="0"/>
                </a:cubicBezTo>
              </a:path>
            </a:pathLst>
          </a:custGeom>
          <a:ln w="5715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389314" y="153383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有竞争力的薪酬体系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18539" y="4054779"/>
            <a:ext cx="3735977" cy="1377718"/>
            <a:chOff x="1818539" y="4243465"/>
            <a:chExt cx="3735977" cy="1377718"/>
          </a:xfrm>
        </p:grpSpPr>
        <p:sp>
          <p:nvSpPr>
            <p:cNvPr id="8" name="矩形: 圆角 7"/>
            <p:cNvSpPr/>
            <p:nvPr/>
          </p:nvSpPr>
          <p:spPr>
            <a:xfrm>
              <a:off x="1818539" y="4243465"/>
              <a:ext cx="3735977" cy="1377718"/>
            </a:xfrm>
            <a:prstGeom prst="roundRect">
              <a:avLst>
                <a:gd name="adj" fmla="val 7478"/>
              </a:avLst>
            </a:prstGeom>
            <a:noFill/>
            <a:ln w="12700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spcFirstLastPara="0" vert="horz" wrap="square" lIns="3450328" tIns="674897" rIns="3450328" bIns="7385321" numCol="1" spcCol="2539" anchor="ctr" anchorCtr="0">
              <a:noAutofit/>
            </a:bodyPr>
            <a:lstStyle/>
            <a:p>
              <a:pPr marL="0" marR="0" lvl="0" indent="0" algn="ctr" defTabSz="14217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/>
                <a:ea typeface="方正兰亭黑简体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22971" y="4614606"/>
              <a:ext cx="27447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公平良好的激励机制和绩效分配方式。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43661" y="4054779"/>
            <a:ext cx="3735977" cy="1377718"/>
            <a:chOff x="6643661" y="4243465"/>
            <a:chExt cx="3735977" cy="1377718"/>
          </a:xfrm>
        </p:grpSpPr>
        <p:sp>
          <p:nvSpPr>
            <p:cNvPr id="12" name="矩形: 圆角 11"/>
            <p:cNvSpPr/>
            <p:nvPr/>
          </p:nvSpPr>
          <p:spPr>
            <a:xfrm>
              <a:off x="6643661" y="4243465"/>
              <a:ext cx="3735977" cy="1377718"/>
            </a:xfrm>
            <a:prstGeom prst="roundRect">
              <a:avLst>
                <a:gd name="adj" fmla="val 7478"/>
              </a:avLst>
            </a:prstGeom>
            <a:noFill/>
            <a:ln w="12700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spcFirstLastPara="0" vert="horz" wrap="square" lIns="3450328" tIns="674897" rIns="3450328" bIns="7385321" numCol="1" spcCol="2539" anchor="ctr" anchorCtr="0">
              <a:noAutofit/>
            </a:bodyPr>
            <a:lstStyle/>
            <a:p>
              <a:pPr marL="0" marR="0" lvl="0" indent="0" algn="ctr" defTabSz="14217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/>
                <a:ea typeface="方正兰亭黑简体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762519" y="4537490"/>
              <a:ext cx="318571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在广西区内央企、国企中，薪酬居于中上游水平。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18539" y="2130383"/>
            <a:ext cx="3735977" cy="1377718"/>
            <a:chOff x="1818539" y="2319069"/>
            <a:chExt cx="3735977" cy="1377718"/>
          </a:xfrm>
        </p:grpSpPr>
        <p:sp>
          <p:nvSpPr>
            <p:cNvPr id="20" name="矩形: 圆角 19"/>
            <p:cNvSpPr/>
            <p:nvPr/>
          </p:nvSpPr>
          <p:spPr>
            <a:xfrm>
              <a:off x="1818539" y="2319069"/>
              <a:ext cx="3735977" cy="1377718"/>
            </a:xfrm>
            <a:prstGeom prst="roundRect">
              <a:avLst>
                <a:gd name="adj" fmla="val 7478"/>
              </a:avLst>
            </a:prstGeom>
            <a:noFill/>
            <a:ln w="12700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spcFirstLastPara="0" vert="horz" wrap="square" lIns="3450328" tIns="674897" rIns="3450328" bIns="7385321" numCol="1" spcCol="2539" anchor="ctr" anchorCtr="0">
              <a:noAutofit/>
            </a:bodyPr>
            <a:lstStyle/>
            <a:p>
              <a:pPr marL="0" marR="0" lvl="0" indent="0" algn="ctr" defTabSz="14217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/>
                <a:ea typeface="方正兰亭黑简体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244509" y="2789363"/>
              <a:ext cx="3076483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rPr>
                <a:t>基本工资</a:t>
              </a:r>
              <a:r>
                <a:rPr lang="en-US" altLang="zh-CN" b="1" dirty="0" smtClean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r>
                <a:rPr lang="zh-CN" altLang="en-US" b="1" dirty="0" smtClean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rPr>
                <a:t>岗位工资</a:t>
              </a:r>
              <a:r>
                <a:rPr lang="en-US" altLang="zh-CN" b="1" dirty="0" smtClean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r>
                <a:rPr lang="zh-CN" altLang="en-US" b="1" dirty="0" smtClean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rPr>
                <a:t>津补贴</a:t>
              </a:r>
              <a:endParaRPr lang="zh-CN" altLang="en-US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wps稻壳儿七月上设计原创链接：http://chn.docer.com/works?userid=390257647"/>
          <p:cNvGrpSpPr/>
          <p:nvPr/>
        </p:nvGrpSpPr>
        <p:grpSpPr>
          <a:xfrm>
            <a:off x="6643661" y="2130383"/>
            <a:ext cx="3735977" cy="1377718"/>
            <a:chOff x="6643661" y="2319069"/>
            <a:chExt cx="3735977" cy="1377718"/>
          </a:xfrm>
        </p:grpSpPr>
        <p:sp>
          <p:nvSpPr>
            <p:cNvPr id="24" name="矩形: 圆角 23"/>
            <p:cNvSpPr/>
            <p:nvPr/>
          </p:nvSpPr>
          <p:spPr>
            <a:xfrm>
              <a:off x="6643661" y="2319069"/>
              <a:ext cx="3735977" cy="1377718"/>
            </a:xfrm>
            <a:prstGeom prst="roundRect">
              <a:avLst>
                <a:gd name="adj" fmla="val 7478"/>
              </a:avLst>
            </a:prstGeom>
            <a:noFill/>
            <a:ln w="12700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spcFirstLastPara="0" vert="horz" wrap="square" lIns="3450328" tIns="674897" rIns="3450328" bIns="7385321" numCol="1" spcCol="2539" anchor="ctr" anchorCtr="0">
              <a:noAutofit/>
            </a:bodyPr>
            <a:lstStyle/>
            <a:p>
              <a:pPr marL="0" marR="0" lvl="0" indent="0" algn="ctr" defTabSz="14217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/>
                <a:ea typeface="方正兰亭黑简体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489631" y="2811396"/>
              <a:ext cx="2207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84849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五险一金</a:t>
              </a:r>
              <a:r>
                <a:rPr kumimoji="0" lang="en-US" altLang="zh-CN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84849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+</a:t>
              </a:r>
              <a:r>
                <a:rPr kumimoji="0" lang="zh-CN" alt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84849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企业年金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9946812" y="4310700"/>
            <a:ext cx="865651" cy="865877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方正兰亭黑简体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385714" y="4310700"/>
            <a:ext cx="865651" cy="865877"/>
          </a:xfrm>
          <a:prstGeom prst="ellipse">
            <a:avLst/>
          </a:prstGeom>
          <a:solidFill>
            <a:srgbClr val="BD000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方正兰亭黑简体"/>
              <a:cs typeface="+mn-cs"/>
            </a:endParaRP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9946812" y="2386304"/>
            <a:ext cx="865651" cy="865877"/>
          </a:xfrm>
          <a:prstGeom prst="ellipse">
            <a:avLst/>
          </a:prstGeom>
          <a:solidFill>
            <a:srgbClr val="BD000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方正兰亭黑简体"/>
              <a:cs typeface="+mn-cs"/>
            </a:endParaRPr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385714" y="2386304"/>
            <a:ext cx="865651" cy="865877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方正兰亭黑简体"/>
              <a:cs typeface="+mn-cs"/>
            </a:endParaRPr>
          </a:p>
        </p:txBody>
      </p:sp>
      <p:sp>
        <p:nvSpPr>
          <p:cNvPr id="33" name="Freeform 8"/>
          <p:cNvSpPr/>
          <p:nvPr/>
        </p:nvSpPr>
        <p:spPr>
          <a:xfrm>
            <a:off x="5015190" y="2526883"/>
            <a:ext cx="2161621" cy="2162183"/>
          </a:xfrm>
          <a:custGeom>
            <a:avLst/>
            <a:gdLst>
              <a:gd name="connsiteX0" fmla="*/ 0 w 3355880"/>
              <a:gd name="connsiteY0" fmla="*/ 1677940 h 3355880"/>
              <a:gd name="connsiteX1" fmla="*/ 1677940 w 3355880"/>
              <a:gd name="connsiteY1" fmla="*/ 0 h 3355880"/>
              <a:gd name="connsiteX2" fmla="*/ 3355880 w 3355880"/>
              <a:gd name="connsiteY2" fmla="*/ 1677940 h 3355880"/>
              <a:gd name="connsiteX3" fmla="*/ 1677940 w 3355880"/>
              <a:gd name="connsiteY3" fmla="*/ 3355880 h 3355880"/>
              <a:gd name="connsiteX4" fmla="*/ 0 w 3355880"/>
              <a:gd name="connsiteY4" fmla="*/ 1677940 h 335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880" h="3355880">
                <a:moveTo>
                  <a:pt x="0" y="1677940"/>
                </a:moveTo>
                <a:cubicBezTo>
                  <a:pt x="0" y="751239"/>
                  <a:pt x="751239" y="0"/>
                  <a:pt x="1677940" y="0"/>
                </a:cubicBezTo>
                <a:cubicBezTo>
                  <a:pt x="2604641" y="0"/>
                  <a:pt x="3355880" y="751239"/>
                  <a:pt x="3355880" y="1677940"/>
                </a:cubicBezTo>
                <a:cubicBezTo>
                  <a:pt x="3355880" y="2604641"/>
                  <a:pt x="2604641" y="3355880"/>
                  <a:pt x="1677940" y="3355880"/>
                </a:cubicBezTo>
                <a:cubicBezTo>
                  <a:pt x="751239" y="3355880"/>
                  <a:pt x="0" y="2604641"/>
                  <a:pt x="0" y="1677940"/>
                </a:cubicBezTo>
                <a:close/>
              </a:path>
            </a:pathLst>
          </a:custGeom>
          <a:solidFill>
            <a:srgbClr val="BD0000"/>
          </a:solidFill>
          <a:ln w="22225">
            <a:noFill/>
          </a:ln>
          <a:effectLst/>
        </p:spPr>
        <p:txBody>
          <a:bodyPr spcFirstLastPara="0" vert="horz" wrap="square" lIns="3450328" tIns="674897" rIns="3450328" bIns="7385321" numCol="1" spcCol="2539" anchor="ctr" anchorCtr="0">
            <a:noAutofit/>
          </a:bodyPr>
          <a:lstStyle/>
          <a:p>
            <a:pPr marL="0" marR="0" lvl="0" indent="0" algn="ctr" defTabSz="1421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/>
                <a:ea typeface="方正兰亭黑简体"/>
                <a:cs typeface="+mn-cs"/>
              </a:rPr>
              <a:t> </a:t>
            </a:r>
          </a:p>
        </p:txBody>
      </p:sp>
      <p:sp>
        <p:nvSpPr>
          <p:cNvPr id="36" name="TextBox 30"/>
          <p:cNvSpPr txBox="1"/>
          <p:nvPr/>
        </p:nvSpPr>
        <p:spPr>
          <a:xfrm>
            <a:off x="1457623" y="2543604"/>
            <a:ext cx="657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固定工资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0"/>
          <p:cNvSpPr txBox="1"/>
          <p:nvPr/>
        </p:nvSpPr>
        <p:spPr>
          <a:xfrm>
            <a:off x="10064538" y="2537522"/>
            <a:ext cx="6328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noProof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社保福利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wps稻壳儿七月上设计原创链接：http://chn.docer.com/works?userid=390257647"/>
          <p:cNvSpPr txBox="1"/>
          <p:nvPr/>
        </p:nvSpPr>
        <p:spPr>
          <a:xfrm>
            <a:off x="1505453" y="4459226"/>
            <a:ext cx="5987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绩效工资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" name="TextBox 30"/>
          <p:cNvSpPr txBox="1"/>
          <p:nvPr/>
        </p:nvSpPr>
        <p:spPr>
          <a:xfrm>
            <a:off x="10046267" y="4461832"/>
            <a:ext cx="65111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薪酬优势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sp>
        <p:nvSpPr>
          <p:cNvPr id="42" name="Freeform 11"/>
          <p:cNvSpPr/>
          <p:nvPr/>
        </p:nvSpPr>
        <p:spPr bwMode="auto">
          <a:xfrm>
            <a:off x="5615261" y="3242757"/>
            <a:ext cx="840624" cy="888569"/>
          </a:xfrm>
          <a:custGeom>
            <a:avLst/>
            <a:gdLst>
              <a:gd name="T0" fmla="*/ 97 w 106"/>
              <a:gd name="T1" fmla="*/ 36 h 147"/>
              <a:gd name="T2" fmla="*/ 82 w 106"/>
              <a:gd name="T3" fmla="*/ 38 h 147"/>
              <a:gd name="T4" fmla="*/ 79 w 106"/>
              <a:gd name="T5" fmla="*/ 37 h 147"/>
              <a:gd name="T6" fmla="*/ 67 w 106"/>
              <a:gd name="T7" fmla="*/ 11 h 147"/>
              <a:gd name="T8" fmla="*/ 66 w 106"/>
              <a:gd name="T9" fmla="*/ 8 h 147"/>
              <a:gd name="T10" fmla="*/ 54 w 106"/>
              <a:gd name="T11" fmla="*/ 2 h 147"/>
              <a:gd name="T12" fmla="*/ 49 w 106"/>
              <a:gd name="T13" fmla="*/ 0 h 147"/>
              <a:gd name="T14" fmla="*/ 43 w 106"/>
              <a:gd name="T15" fmla="*/ 22 h 147"/>
              <a:gd name="T16" fmla="*/ 43 w 106"/>
              <a:gd name="T17" fmla="*/ 5 h 147"/>
              <a:gd name="T18" fmla="*/ 38 w 106"/>
              <a:gd name="T19" fmla="*/ 2 h 147"/>
              <a:gd name="T20" fmla="*/ 37 w 106"/>
              <a:gd name="T21" fmla="*/ 9 h 147"/>
              <a:gd name="T22" fmla="*/ 28 w 106"/>
              <a:gd name="T23" fmla="*/ 0 h 147"/>
              <a:gd name="T24" fmla="*/ 28 w 106"/>
              <a:gd name="T25" fmla="*/ 0 h 147"/>
              <a:gd name="T26" fmla="*/ 10 w 106"/>
              <a:gd name="T27" fmla="*/ 7 h 147"/>
              <a:gd name="T28" fmla="*/ 1 w 106"/>
              <a:gd name="T29" fmla="*/ 69 h 147"/>
              <a:gd name="T30" fmla="*/ 14 w 106"/>
              <a:gd name="T31" fmla="*/ 70 h 147"/>
              <a:gd name="T32" fmla="*/ 18 w 106"/>
              <a:gd name="T33" fmla="*/ 23 h 147"/>
              <a:gd name="T34" fmla="*/ 18 w 106"/>
              <a:gd name="T35" fmla="*/ 65 h 147"/>
              <a:gd name="T36" fmla="*/ 18 w 106"/>
              <a:gd name="T37" fmla="*/ 138 h 147"/>
              <a:gd name="T38" fmla="*/ 27 w 106"/>
              <a:gd name="T39" fmla="*/ 147 h 147"/>
              <a:gd name="T40" fmla="*/ 36 w 106"/>
              <a:gd name="T41" fmla="*/ 138 h 147"/>
              <a:gd name="T42" fmla="*/ 41 w 106"/>
              <a:gd name="T43" fmla="*/ 77 h 147"/>
              <a:gd name="T44" fmla="*/ 50 w 106"/>
              <a:gd name="T45" fmla="*/ 147 h 147"/>
              <a:gd name="T46" fmla="*/ 50 w 106"/>
              <a:gd name="T47" fmla="*/ 147 h 147"/>
              <a:gd name="T48" fmla="*/ 59 w 106"/>
              <a:gd name="T49" fmla="*/ 70 h 147"/>
              <a:gd name="T50" fmla="*/ 60 w 106"/>
              <a:gd name="T51" fmla="*/ 29 h 147"/>
              <a:gd name="T52" fmla="*/ 67 w 106"/>
              <a:gd name="T53" fmla="*/ 43 h 147"/>
              <a:gd name="T54" fmla="*/ 71 w 106"/>
              <a:gd name="T55" fmla="*/ 50 h 147"/>
              <a:gd name="T56" fmla="*/ 75 w 106"/>
              <a:gd name="T57" fmla="*/ 52 h 147"/>
              <a:gd name="T58" fmla="*/ 77 w 106"/>
              <a:gd name="T59" fmla="*/ 52 h 147"/>
              <a:gd name="T60" fmla="*/ 81 w 106"/>
              <a:gd name="T61" fmla="*/ 52 h 147"/>
              <a:gd name="T62" fmla="*/ 100 w 106"/>
              <a:gd name="T63" fmla="*/ 49 h 147"/>
              <a:gd name="T64" fmla="*/ 97 w 106"/>
              <a:gd name="T65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6" h="147">
                <a:moveTo>
                  <a:pt x="97" y="36"/>
                </a:moveTo>
                <a:cubicBezTo>
                  <a:pt x="97" y="36"/>
                  <a:pt x="97" y="36"/>
                  <a:pt x="97" y="36"/>
                </a:cubicBezTo>
                <a:cubicBezTo>
                  <a:pt x="95" y="36"/>
                  <a:pt x="91" y="37"/>
                  <a:pt x="87" y="37"/>
                </a:cubicBezTo>
                <a:cubicBezTo>
                  <a:pt x="85" y="38"/>
                  <a:pt x="83" y="38"/>
                  <a:pt x="82" y="38"/>
                </a:cubicBezTo>
                <a:cubicBezTo>
                  <a:pt x="81" y="38"/>
                  <a:pt x="81" y="38"/>
                  <a:pt x="80" y="38"/>
                </a:cubicBezTo>
                <a:cubicBezTo>
                  <a:pt x="80" y="38"/>
                  <a:pt x="80" y="37"/>
                  <a:pt x="79" y="37"/>
                </a:cubicBezTo>
                <a:cubicBezTo>
                  <a:pt x="77" y="32"/>
                  <a:pt x="73" y="25"/>
                  <a:pt x="71" y="19"/>
                </a:cubicBezTo>
                <a:cubicBezTo>
                  <a:pt x="69" y="16"/>
                  <a:pt x="68" y="13"/>
                  <a:pt x="67" y="11"/>
                </a:cubicBezTo>
                <a:cubicBezTo>
                  <a:pt x="67" y="10"/>
                  <a:pt x="66" y="10"/>
                  <a:pt x="66" y="9"/>
                </a:cubicBezTo>
                <a:cubicBezTo>
                  <a:pt x="66" y="8"/>
                  <a:pt x="66" y="8"/>
                  <a:pt x="66" y="8"/>
                </a:cubicBezTo>
                <a:cubicBezTo>
                  <a:pt x="65" y="7"/>
                  <a:pt x="65" y="6"/>
                  <a:pt x="64" y="6"/>
                </a:cubicBezTo>
                <a:cubicBezTo>
                  <a:pt x="63" y="5"/>
                  <a:pt x="61" y="3"/>
                  <a:pt x="54" y="2"/>
                </a:cubicBezTo>
                <a:cubicBezTo>
                  <a:pt x="52" y="1"/>
                  <a:pt x="51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4"/>
                  <a:pt x="48" y="12"/>
                  <a:pt x="43" y="22"/>
                </a:cubicBezTo>
                <a:cubicBezTo>
                  <a:pt x="42" y="15"/>
                  <a:pt x="41" y="9"/>
                  <a:pt x="41" y="9"/>
                </a:cubicBezTo>
                <a:cubicBezTo>
                  <a:pt x="43" y="5"/>
                  <a:pt x="43" y="5"/>
                  <a:pt x="43" y="5"/>
                </a:cubicBezTo>
                <a:cubicBezTo>
                  <a:pt x="40" y="2"/>
                  <a:pt x="40" y="2"/>
                  <a:pt x="40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5" y="5"/>
                  <a:pt x="35" y="5"/>
                  <a:pt x="35" y="5"/>
                </a:cubicBezTo>
                <a:cubicBezTo>
                  <a:pt x="37" y="9"/>
                  <a:pt x="37" y="9"/>
                  <a:pt x="37" y="9"/>
                </a:cubicBezTo>
                <a:cubicBezTo>
                  <a:pt x="36" y="9"/>
                  <a:pt x="35" y="15"/>
                  <a:pt x="35" y="22"/>
                </a:cubicBezTo>
                <a:cubicBezTo>
                  <a:pt x="30" y="12"/>
                  <a:pt x="28" y="4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7" y="0"/>
                  <a:pt x="25" y="1"/>
                  <a:pt x="24" y="2"/>
                </a:cubicBezTo>
                <a:cubicBezTo>
                  <a:pt x="20" y="3"/>
                  <a:pt x="14" y="5"/>
                  <a:pt x="10" y="7"/>
                </a:cubicBezTo>
                <a:cubicBezTo>
                  <a:pt x="8" y="9"/>
                  <a:pt x="2" y="17"/>
                  <a:pt x="0" y="44"/>
                </a:cubicBezTo>
                <a:cubicBezTo>
                  <a:pt x="0" y="53"/>
                  <a:pt x="1" y="69"/>
                  <a:pt x="1" y="69"/>
                </a:cubicBezTo>
                <a:cubicBezTo>
                  <a:pt x="2" y="73"/>
                  <a:pt x="3" y="77"/>
                  <a:pt x="7" y="77"/>
                </a:cubicBezTo>
                <a:cubicBezTo>
                  <a:pt x="12" y="77"/>
                  <a:pt x="14" y="74"/>
                  <a:pt x="14" y="70"/>
                </a:cubicBezTo>
                <a:cubicBezTo>
                  <a:pt x="14" y="70"/>
                  <a:pt x="13" y="56"/>
                  <a:pt x="14" y="45"/>
                </a:cubicBezTo>
                <a:cubicBezTo>
                  <a:pt x="14" y="36"/>
                  <a:pt x="16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65"/>
                  <a:pt x="18" y="65"/>
                  <a:pt x="18" y="65"/>
                </a:cubicBezTo>
                <a:cubicBezTo>
                  <a:pt x="18" y="67"/>
                  <a:pt x="18" y="69"/>
                  <a:pt x="18" y="70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43"/>
                  <a:pt x="22" y="147"/>
                  <a:pt x="27" y="147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2" y="147"/>
                  <a:pt x="36" y="143"/>
                  <a:pt x="36" y="138"/>
                </a:cubicBezTo>
                <a:cubicBezTo>
                  <a:pt x="36" y="77"/>
                  <a:pt x="36" y="77"/>
                  <a:pt x="36" y="77"/>
                </a:cubicBezTo>
                <a:cubicBezTo>
                  <a:pt x="41" y="77"/>
                  <a:pt x="41" y="77"/>
                  <a:pt x="41" y="77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41" y="143"/>
                  <a:pt x="45" y="147"/>
                  <a:pt x="50" y="147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55" y="147"/>
                  <a:pt x="59" y="143"/>
                  <a:pt x="59" y="138"/>
                </a:cubicBezTo>
                <a:cubicBezTo>
                  <a:pt x="59" y="70"/>
                  <a:pt x="59" y="70"/>
                  <a:pt x="59" y="70"/>
                </a:cubicBezTo>
                <a:cubicBezTo>
                  <a:pt x="60" y="69"/>
                  <a:pt x="60" y="67"/>
                  <a:pt x="60" y="65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9"/>
                  <a:pt x="60" y="30"/>
                  <a:pt x="61" y="31"/>
                </a:cubicBezTo>
                <a:cubicBezTo>
                  <a:pt x="63" y="35"/>
                  <a:pt x="65" y="40"/>
                  <a:pt x="67" y="43"/>
                </a:cubicBezTo>
                <a:cubicBezTo>
                  <a:pt x="68" y="45"/>
                  <a:pt x="69" y="46"/>
                  <a:pt x="70" y="48"/>
                </a:cubicBezTo>
                <a:cubicBezTo>
                  <a:pt x="70" y="48"/>
                  <a:pt x="71" y="49"/>
                  <a:pt x="71" y="50"/>
                </a:cubicBezTo>
                <a:cubicBezTo>
                  <a:pt x="71" y="50"/>
                  <a:pt x="72" y="50"/>
                  <a:pt x="72" y="51"/>
                </a:cubicBezTo>
                <a:cubicBezTo>
                  <a:pt x="73" y="51"/>
                  <a:pt x="74" y="52"/>
                  <a:pt x="75" y="52"/>
                </a:cubicBezTo>
                <a:cubicBezTo>
                  <a:pt x="75" y="52"/>
                  <a:pt x="75" y="52"/>
                  <a:pt x="75" y="52"/>
                </a:cubicBezTo>
                <a:cubicBezTo>
                  <a:pt x="76" y="52"/>
                  <a:pt x="76" y="52"/>
                  <a:pt x="77" y="52"/>
                </a:cubicBezTo>
                <a:cubicBezTo>
                  <a:pt x="77" y="53"/>
                  <a:pt x="78" y="53"/>
                  <a:pt x="78" y="53"/>
                </a:cubicBezTo>
                <a:cubicBezTo>
                  <a:pt x="79" y="53"/>
                  <a:pt x="80" y="52"/>
                  <a:pt x="81" y="52"/>
                </a:cubicBezTo>
                <a:cubicBezTo>
                  <a:pt x="85" y="52"/>
                  <a:pt x="89" y="51"/>
                  <a:pt x="93" y="51"/>
                </a:cubicBezTo>
                <a:cubicBezTo>
                  <a:pt x="97" y="50"/>
                  <a:pt x="100" y="49"/>
                  <a:pt x="100" y="49"/>
                </a:cubicBezTo>
                <a:cubicBezTo>
                  <a:pt x="104" y="48"/>
                  <a:pt x="106" y="45"/>
                  <a:pt x="106" y="41"/>
                </a:cubicBezTo>
                <a:cubicBezTo>
                  <a:pt x="105" y="37"/>
                  <a:pt x="101" y="35"/>
                  <a:pt x="97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10"/>
          <p:cNvSpPr/>
          <p:nvPr/>
        </p:nvSpPr>
        <p:spPr bwMode="auto">
          <a:xfrm>
            <a:off x="5770474" y="2979334"/>
            <a:ext cx="277787" cy="237591"/>
          </a:xfrm>
          <a:custGeom>
            <a:avLst/>
            <a:gdLst>
              <a:gd name="T0" fmla="*/ 4 w 38"/>
              <a:gd name="T1" fmla="*/ 26 h 41"/>
              <a:gd name="T2" fmla="*/ 19 w 38"/>
              <a:gd name="T3" fmla="*/ 41 h 41"/>
              <a:gd name="T4" fmla="*/ 34 w 38"/>
              <a:gd name="T5" fmla="*/ 26 h 41"/>
              <a:gd name="T6" fmla="*/ 37 w 38"/>
              <a:gd name="T7" fmla="*/ 20 h 41"/>
              <a:gd name="T8" fmla="*/ 35 w 38"/>
              <a:gd name="T9" fmla="*/ 17 h 41"/>
              <a:gd name="T10" fmla="*/ 19 w 38"/>
              <a:gd name="T11" fmla="*/ 0 h 41"/>
              <a:gd name="T12" fmla="*/ 3 w 38"/>
              <a:gd name="T13" fmla="*/ 17 h 41"/>
              <a:gd name="T14" fmla="*/ 0 w 38"/>
              <a:gd name="T15" fmla="*/ 20 h 41"/>
              <a:gd name="T16" fmla="*/ 4 w 38"/>
              <a:gd name="T17" fmla="*/ 2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41">
                <a:moveTo>
                  <a:pt x="4" y="26"/>
                </a:moveTo>
                <a:cubicBezTo>
                  <a:pt x="6" y="34"/>
                  <a:pt x="11" y="41"/>
                  <a:pt x="19" y="41"/>
                </a:cubicBezTo>
                <a:cubicBezTo>
                  <a:pt x="27" y="41"/>
                  <a:pt x="32" y="34"/>
                  <a:pt x="34" y="26"/>
                </a:cubicBezTo>
                <a:cubicBezTo>
                  <a:pt x="36" y="25"/>
                  <a:pt x="38" y="22"/>
                  <a:pt x="37" y="20"/>
                </a:cubicBezTo>
                <a:cubicBezTo>
                  <a:pt x="37" y="18"/>
                  <a:pt x="36" y="17"/>
                  <a:pt x="35" y="17"/>
                </a:cubicBezTo>
                <a:cubicBezTo>
                  <a:pt x="35" y="7"/>
                  <a:pt x="28" y="0"/>
                  <a:pt x="19" y="0"/>
                </a:cubicBezTo>
                <a:cubicBezTo>
                  <a:pt x="10" y="0"/>
                  <a:pt x="3" y="7"/>
                  <a:pt x="3" y="17"/>
                </a:cubicBezTo>
                <a:cubicBezTo>
                  <a:pt x="1" y="17"/>
                  <a:pt x="0" y="18"/>
                  <a:pt x="0" y="20"/>
                </a:cubicBezTo>
                <a:cubicBezTo>
                  <a:pt x="0" y="22"/>
                  <a:pt x="1" y="26"/>
                  <a:pt x="4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12"/>
          <p:cNvSpPr/>
          <p:nvPr/>
        </p:nvSpPr>
        <p:spPr bwMode="auto">
          <a:xfrm>
            <a:off x="6213652" y="3058628"/>
            <a:ext cx="429519" cy="356601"/>
          </a:xfrm>
          <a:custGeom>
            <a:avLst/>
            <a:gdLst>
              <a:gd name="T0" fmla="*/ 33 w 58"/>
              <a:gd name="T1" fmla="*/ 41 h 90"/>
              <a:gd name="T2" fmla="*/ 32 w 58"/>
              <a:gd name="T3" fmla="*/ 40 h 90"/>
              <a:gd name="T4" fmla="*/ 24 w 58"/>
              <a:gd name="T5" fmla="*/ 37 h 90"/>
              <a:gd name="T6" fmla="*/ 23 w 58"/>
              <a:gd name="T7" fmla="*/ 36 h 90"/>
              <a:gd name="T8" fmla="*/ 17 w 58"/>
              <a:gd name="T9" fmla="*/ 32 h 90"/>
              <a:gd name="T10" fmla="*/ 18 w 58"/>
              <a:gd name="T11" fmla="*/ 24 h 90"/>
              <a:gd name="T12" fmla="*/ 28 w 58"/>
              <a:gd name="T13" fmla="*/ 20 h 90"/>
              <a:gd name="T14" fmla="*/ 48 w 58"/>
              <a:gd name="T15" fmla="*/ 27 h 90"/>
              <a:gd name="T16" fmla="*/ 56 w 58"/>
              <a:gd name="T17" fmla="*/ 24 h 90"/>
              <a:gd name="T18" fmla="*/ 56 w 58"/>
              <a:gd name="T19" fmla="*/ 18 h 90"/>
              <a:gd name="T20" fmla="*/ 38 w 58"/>
              <a:gd name="T21" fmla="*/ 10 h 90"/>
              <a:gd name="T22" fmla="*/ 33 w 58"/>
              <a:gd name="T23" fmla="*/ 9 h 90"/>
              <a:gd name="T24" fmla="*/ 33 w 58"/>
              <a:gd name="T25" fmla="*/ 2 h 90"/>
              <a:gd name="T26" fmla="*/ 31 w 58"/>
              <a:gd name="T27" fmla="*/ 0 h 90"/>
              <a:gd name="T28" fmla="*/ 25 w 58"/>
              <a:gd name="T29" fmla="*/ 0 h 90"/>
              <a:gd name="T30" fmla="*/ 23 w 58"/>
              <a:gd name="T31" fmla="*/ 2 h 90"/>
              <a:gd name="T32" fmla="*/ 23 w 58"/>
              <a:gd name="T33" fmla="*/ 9 h 90"/>
              <a:gd name="T34" fmla="*/ 8 w 58"/>
              <a:gd name="T35" fmla="*/ 15 h 90"/>
              <a:gd name="T36" fmla="*/ 4 w 58"/>
              <a:gd name="T37" fmla="*/ 37 h 90"/>
              <a:gd name="T38" fmla="*/ 11 w 58"/>
              <a:gd name="T39" fmla="*/ 45 h 90"/>
              <a:gd name="T40" fmla="*/ 32 w 58"/>
              <a:gd name="T41" fmla="*/ 54 h 90"/>
              <a:gd name="T42" fmla="*/ 35 w 58"/>
              <a:gd name="T43" fmla="*/ 56 h 90"/>
              <a:gd name="T44" fmla="*/ 40 w 58"/>
              <a:gd name="T45" fmla="*/ 60 h 90"/>
              <a:gd name="T46" fmla="*/ 39 w 58"/>
              <a:gd name="T47" fmla="*/ 68 h 90"/>
              <a:gd name="T48" fmla="*/ 30 w 58"/>
              <a:gd name="T49" fmla="*/ 71 h 90"/>
              <a:gd name="T50" fmla="*/ 20 w 58"/>
              <a:gd name="T51" fmla="*/ 69 h 90"/>
              <a:gd name="T52" fmla="*/ 14 w 58"/>
              <a:gd name="T53" fmla="*/ 65 h 90"/>
              <a:gd name="T54" fmla="*/ 13 w 58"/>
              <a:gd name="T55" fmla="*/ 64 h 90"/>
              <a:gd name="T56" fmla="*/ 13 w 58"/>
              <a:gd name="T57" fmla="*/ 64 h 90"/>
              <a:gd name="T58" fmla="*/ 13 w 58"/>
              <a:gd name="T59" fmla="*/ 64 h 90"/>
              <a:gd name="T60" fmla="*/ 13 w 58"/>
              <a:gd name="T61" fmla="*/ 64 h 90"/>
              <a:gd name="T62" fmla="*/ 9 w 58"/>
              <a:gd name="T63" fmla="*/ 62 h 90"/>
              <a:gd name="T64" fmla="*/ 2 w 58"/>
              <a:gd name="T65" fmla="*/ 66 h 90"/>
              <a:gd name="T66" fmla="*/ 2 w 58"/>
              <a:gd name="T67" fmla="*/ 71 h 90"/>
              <a:gd name="T68" fmla="*/ 23 w 58"/>
              <a:gd name="T69" fmla="*/ 82 h 90"/>
              <a:gd name="T70" fmla="*/ 23 w 58"/>
              <a:gd name="T71" fmla="*/ 89 h 90"/>
              <a:gd name="T72" fmla="*/ 25 w 58"/>
              <a:gd name="T73" fmla="*/ 90 h 90"/>
              <a:gd name="T74" fmla="*/ 31 w 58"/>
              <a:gd name="T75" fmla="*/ 90 h 90"/>
              <a:gd name="T76" fmla="*/ 33 w 58"/>
              <a:gd name="T77" fmla="*/ 89 h 90"/>
              <a:gd name="T78" fmla="*/ 33 w 58"/>
              <a:gd name="T79" fmla="*/ 82 h 90"/>
              <a:gd name="T80" fmla="*/ 49 w 58"/>
              <a:gd name="T81" fmla="*/ 77 h 90"/>
              <a:gd name="T82" fmla="*/ 55 w 58"/>
              <a:gd name="T83" fmla="*/ 56 h 90"/>
              <a:gd name="T84" fmla="*/ 33 w 58"/>
              <a:gd name="T85" fmla="*/ 4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" h="90">
                <a:moveTo>
                  <a:pt x="33" y="41"/>
                </a:moveTo>
                <a:cubicBezTo>
                  <a:pt x="32" y="40"/>
                  <a:pt x="32" y="40"/>
                  <a:pt x="32" y="40"/>
                </a:cubicBezTo>
                <a:cubicBezTo>
                  <a:pt x="29" y="39"/>
                  <a:pt x="25" y="37"/>
                  <a:pt x="24" y="37"/>
                </a:cubicBezTo>
                <a:cubicBezTo>
                  <a:pt x="24" y="37"/>
                  <a:pt x="23" y="36"/>
                  <a:pt x="23" y="36"/>
                </a:cubicBezTo>
                <a:cubicBezTo>
                  <a:pt x="20" y="35"/>
                  <a:pt x="19" y="34"/>
                  <a:pt x="17" y="32"/>
                </a:cubicBezTo>
                <a:cubicBezTo>
                  <a:pt x="15" y="29"/>
                  <a:pt x="16" y="26"/>
                  <a:pt x="18" y="24"/>
                </a:cubicBezTo>
                <a:cubicBezTo>
                  <a:pt x="21" y="21"/>
                  <a:pt x="25" y="20"/>
                  <a:pt x="28" y="20"/>
                </a:cubicBezTo>
                <a:cubicBezTo>
                  <a:pt x="30" y="20"/>
                  <a:pt x="38" y="19"/>
                  <a:pt x="48" y="27"/>
                </a:cubicBezTo>
                <a:cubicBezTo>
                  <a:pt x="50" y="29"/>
                  <a:pt x="54" y="26"/>
                  <a:pt x="56" y="24"/>
                </a:cubicBezTo>
                <a:cubicBezTo>
                  <a:pt x="57" y="22"/>
                  <a:pt x="57" y="20"/>
                  <a:pt x="56" y="18"/>
                </a:cubicBezTo>
                <a:cubicBezTo>
                  <a:pt x="53" y="14"/>
                  <a:pt x="43" y="11"/>
                  <a:pt x="38" y="10"/>
                </a:cubicBezTo>
                <a:cubicBezTo>
                  <a:pt x="37" y="9"/>
                  <a:pt x="35" y="9"/>
                  <a:pt x="33" y="9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1"/>
                  <a:pt x="32" y="0"/>
                  <a:pt x="31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9"/>
                  <a:pt x="23" y="9"/>
                  <a:pt x="23" y="9"/>
                </a:cubicBezTo>
                <a:cubicBezTo>
                  <a:pt x="17" y="10"/>
                  <a:pt x="12" y="12"/>
                  <a:pt x="8" y="15"/>
                </a:cubicBezTo>
                <a:cubicBezTo>
                  <a:pt x="2" y="21"/>
                  <a:pt x="0" y="30"/>
                  <a:pt x="4" y="37"/>
                </a:cubicBezTo>
                <a:cubicBezTo>
                  <a:pt x="5" y="40"/>
                  <a:pt x="8" y="43"/>
                  <a:pt x="11" y="45"/>
                </a:cubicBezTo>
                <a:cubicBezTo>
                  <a:pt x="14" y="46"/>
                  <a:pt x="26" y="52"/>
                  <a:pt x="32" y="54"/>
                </a:cubicBezTo>
                <a:cubicBezTo>
                  <a:pt x="35" y="56"/>
                  <a:pt x="35" y="56"/>
                  <a:pt x="35" y="56"/>
                </a:cubicBezTo>
                <a:cubicBezTo>
                  <a:pt x="37" y="57"/>
                  <a:pt x="39" y="58"/>
                  <a:pt x="40" y="60"/>
                </a:cubicBezTo>
                <a:cubicBezTo>
                  <a:pt x="42" y="63"/>
                  <a:pt x="41" y="66"/>
                  <a:pt x="39" y="68"/>
                </a:cubicBezTo>
                <a:cubicBezTo>
                  <a:pt x="37" y="70"/>
                  <a:pt x="34" y="71"/>
                  <a:pt x="30" y="71"/>
                </a:cubicBezTo>
                <a:cubicBezTo>
                  <a:pt x="27" y="71"/>
                  <a:pt x="24" y="70"/>
                  <a:pt x="20" y="69"/>
                </a:cubicBezTo>
                <a:cubicBezTo>
                  <a:pt x="18" y="68"/>
                  <a:pt x="16" y="67"/>
                  <a:pt x="14" y="65"/>
                </a:cubicBezTo>
                <a:cubicBezTo>
                  <a:pt x="14" y="65"/>
                  <a:pt x="13" y="65"/>
                  <a:pt x="13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12" y="62"/>
                  <a:pt x="10" y="62"/>
                  <a:pt x="9" y="62"/>
                </a:cubicBezTo>
                <a:cubicBezTo>
                  <a:pt x="6" y="62"/>
                  <a:pt x="3" y="64"/>
                  <a:pt x="2" y="66"/>
                </a:cubicBezTo>
                <a:cubicBezTo>
                  <a:pt x="1" y="68"/>
                  <a:pt x="1" y="70"/>
                  <a:pt x="2" y="71"/>
                </a:cubicBezTo>
                <a:cubicBezTo>
                  <a:pt x="6" y="77"/>
                  <a:pt x="14" y="81"/>
                  <a:pt x="23" y="82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90"/>
                  <a:pt x="24" y="90"/>
                  <a:pt x="25" y="90"/>
                </a:cubicBezTo>
                <a:cubicBezTo>
                  <a:pt x="31" y="90"/>
                  <a:pt x="31" y="90"/>
                  <a:pt x="31" y="90"/>
                </a:cubicBezTo>
                <a:cubicBezTo>
                  <a:pt x="32" y="90"/>
                  <a:pt x="33" y="90"/>
                  <a:pt x="33" y="89"/>
                </a:cubicBezTo>
                <a:cubicBezTo>
                  <a:pt x="33" y="82"/>
                  <a:pt x="33" y="82"/>
                  <a:pt x="33" y="82"/>
                </a:cubicBezTo>
                <a:cubicBezTo>
                  <a:pt x="40" y="82"/>
                  <a:pt x="46" y="80"/>
                  <a:pt x="49" y="77"/>
                </a:cubicBezTo>
                <a:cubicBezTo>
                  <a:pt x="55" y="72"/>
                  <a:pt x="58" y="63"/>
                  <a:pt x="55" y="56"/>
                </a:cubicBezTo>
                <a:cubicBezTo>
                  <a:pt x="52" y="48"/>
                  <a:pt x="41" y="44"/>
                  <a:pt x="33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378298" y="164400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全面的教育培训体系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117" name="TextBox 9"/>
          <p:cNvSpPr txBox="1"/>
          <p:nvPr/>
        </p:nvSpPr>
        <p:spPr>
          <a:xfrm>
            <a:off x="3025160" y="1871918"/>
            <a:ext cx="225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公司业务技能培训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3129941" y="2347785"/>
            <a:ext cx="1843892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9"/>
          <p:cNvSpPr txBox="1"/>
          <p:nvPr/>
        </p:nvSpPr>
        <p:spPr>
          <a:xfrm>
            <a:off x="3080244" y="4227396"/>
            <a:ext cx="238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员工素质拓展训练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132" name="直接连接符 131"/>
          <p:cNvCxnSpPr/>
          <p:nvPr/>
        </p:nvCxnSpPr>
        <p:spPr>
          <a:xfrm>
            <a:off x="3140953" y="4703262"/>
            <a:ext cx="1843892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9"/>
          <p:cNvSpPr txBox="1"/>
          <p:nvPr/>
        </p:nvSpPr>
        <p:spPr>
          <a:xfrm>
            <a:off x="7946679" y="1684633"/>
            <a:ext cx="318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参加水利部、珠江委举办的各项培训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135" name="直接连接符 134"/>
          <p:cNvCxnSpPr/>
          <p:nvPr/>
        </p:nvCxnSpPr>
        <p:spPr>
          <a:xfrm>
            <a:off x="8128572" y="2479988"/>
            <a:ext cx="1843892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9"/>
          <p:cNvSpPr txBox="1"/>
          <p:nvPr/>
        </p:nvSpPr>
        <p:spPr>
          <a:xfrm>
            <a:off x="8034813" y="4150277"/>
            <a:ext cx="1843892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岗位传帮带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138" name="直接连接符 137"/>
          <p:cNvCxnSpPr/>
          <p:nvPr/>
        </p:nvCxnSpPr>
        <p:spPr>
          <a:xfrm>
            <a:off x="8150605" y="4593094"/>
            <a:ext cx="1843892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sp>
        <p:nvSpPr>
          <p:cNvPr id="33" name="椭圆 32"/>
          <p:cNvSpPr/>
          <p:nvPr/>
        </p:nvSpPr>
        <p:spPr>
          <a:xfrm>
            <a:off x="764207" y="1562837"/>
            <a:ext cx="2111198" cy="208374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733087" y="1519900"/>
            <a:ext cx="2132957" cy="2027531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11186">
            <a:off x="835980" y="4074042"/>
            <a:ext cx="2119462" cy="21845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772838" y="3957950"/>
            <a:ext cx="2181340" cy="2112343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378298" y="164400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职称认定和评审通道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607288" y="1451369"/>
          <a:ext cx="9233310" cy="429943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5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5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条件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专业技术资格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评审机构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获得方式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507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本科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见习期满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助理级（初级）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右江水利公司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认定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获得助理级</a:t>
                      </a:r>
                      <a:r>
                        <a:rPr lang="en-US" altLang="zh-CN" sz="1600" dirty="0" smtClean="0"/>
                        <a:t>4</a:t>
                      </a:r>
                      <a:r>
                        <a:rPr lang="zh-CN" altLang="en-US" sz="1600" dirty="0" smtClean="0"/>
                        <a:t>年以上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中级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珠江委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评审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50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获得中级</a:t>
                      </a:r>
                      <a:r>
                        <a:rPr lang="en-US" altLang="zh-CN" sz="1600" dirty="0" smtClean="0"/>
                        <a:t>5</a:t>
                      </a:r>
                      <a:r>
                        <a:rPr lang="zh-CN" altLang="en-US" sz="1600" dirty="0" smtClean="0"/>
                        <a:t>年以上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高级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507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硕士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见习期满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助理级（初级）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右江水利公司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认定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9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从事专业技术工作</a:t>
                      </a:r>
                      <a:r>
                        <a:rPr lang="en-US" altLang="zh-CN" sz="1600" dirty="0" smtClean="0"/>
                        <a:t>3</a:t>
                      </a:r>
                      <a:r>
                        <a:rPr lang="zh-CN" altLang="en-US" sz="1600" dirty="0" smtClean="0"/>
                        <a:t>年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中级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9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获得中级</a:t>
                      </a:r>
                      <a:r>
                        <a:rPr lang="en-US" altLang="zh-CN" sz="1600" dirty="0" smtClean="0"/>
                        <a:t>4</a:t>
                      </a:r>
                      <a:r>
                        <a:rPr lang="zh-CN" altLang="en-US" sz="1600" dirty="0" smtClean="0"/>
                        <a:t>年以上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高级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珠江委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评审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0" y="5659330"/>
            <a:ext cx="1224136" cy="88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499485" y="164400"/>
            <a:ext cx="346761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我们为你们提供的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745736" y="1866958"/>
            <a:ext cx="4251322" cy="3608424"/>
            <a:chOff x="4335780" y="2097038"/>
            <a:chExt cx="3520440" cy="3518952"/>
          </a:xfrm>
        </p:grpSpPr>
        <p:sp>
          <p:nvSpPr>
            <p:cNvPr id="10" name="Freeform 19"/>
            <p:cNvSpPr/>
            <p:nvPr/>
          </p:nvSpPr>
          <p:spPr bwMode="auto">
            <a:xfrm>
              <a:off x="4860576" y="2098524"/>
              <a:ext cx="1230965" cy="1057024"/>
            </a:xfrm>
            <a:custGeom>
              <a:avLst/>
              <a:gdLst>
                <a:gd name="T0" fmla="*/ 307662257 w 893"/>
                <a:gd name="T1" fmla="*/ 1104450821 h 767"/>
                <a:gd name="T2" fmla="*/ 309828965 w 893"/>
                <a:gd name="T3" fmla="*/ 1108781724 h 767"/>
                <a:gd name="T4" fmla="*/ 309828965 w 893"/>
                <a:gd name="T5" fmla="*/ 1113114098 h 767"/>
                <a:gd name="T6" fmla="*/ 307662257 w 893"/>
                <a:gd name="T7" fmla="*/ 1117445001 h 767"/>
                <a:gd name="T8" fmla="*/ 305495549 w 893"/>
                <a:gd name="T9" fmla="*/ 1121775903 h 767"/>
                <a:gd name="T10" fmla="*/ 305495549 w 893"/>
                <a:gd name="T11" fmla="*/ 1123942091 h 767"/>
                <a:gd name="T12" fmla="*/ 305495549 w 893"/>
                <a:gd name="T13" fmla="*/ 1126106806 h 767"/>
                <a:gd name="T14" fmla="*/ 242662484 w 893"/>
                <a:gd name="T15" fmla="*/ 1206233656 h 767"/>
                <a:gd name="T16" fmla="*/ 242662484 w 893"/>
                <a:gd name="T17" fmla="*/ 1206233656 h 767"/>
                <a:gd name="T18" fmla="*/ 242662484 w 893"/>
                <a:gd name="T19" fmla="*/ 1206233656 h 767"/>
                <a:gd name="T20" fmla="*/ 242662484 w 893"/>
                <a:gd name="T21" fmla="*/ 1206233656 h 767"/>
                <a:gd name="T22" fmla="*/ 212330041 w 893"/>
                <a:gd name="T23" fmla="*/ 1214896933 h 767"/>
                <a:gd name="T24" fmla="*/ 97498924 w 893"/>
                <a:gd name="T25" fmla="*/ 1383812439 h 767"/>
                <a:gd name="T26" fmla="*/ 151663684 w 893"/>
                <a:gd name="T27" fmla="*/ 1507251259 h 767"/>
                <a:gd name="T28" fmla="*/ 402993001 w 893"/>
                <a:gd name="T29" fmla="*/ 1509415975 h 767"/>
                <a:gd name="T30" fmla="*/ 452825817 w 893"/>
                <a:gd name="T31" fmla="*/ 1427124409 h 767"/>
                <a:gd name="T32" fmla="*/ 478826315 w 893"/>
                <a:gd name="T33" fmla="*/ 1388143342 h 767"/>
                <a:gd name="T34" fmla="*/ 543824617 w 893"/>
                <a:gd name="T35" fmla="*/ 1353494649 h 767"/>
                <a:gd name="T36" fmla="*/ 545991325 w 893"/>
                <a:gd name="T37" fmla="*/ 1353494649 h 767"/>
                <a:gd name="T38" fmla="*/ 548158033 w 893"/>
                <a:gd name="T39" fmla="*/ 1353494649 h 767"/>
                <a:gd name="T40" fmla="*/ 554658157 w 893"/>
                <a:gd name="T41" fmla="*/ 1351328462 h 767"/>
                <a:gd name="T42" fmla="*/ 556824866 w 893"/>
                <a:gd name="T43" fmla="*/ 1351328462 h 767"/>
                <a:gd name="T44" fmla="*/ 567658406 w 893"/>
                <a:gd name="T45" fmla="*/ 1355659364 h 767"/>
                <a:gd name="T46" fmla="*/ 565491698 w 893"/>
                <a:gd name="T47" fmla="*/ 1359990267 h 767"/>
                <a:gd name="T48" fmla="*/ 866652359 w 893"/>
                <a:gd name="T49" fmla="*/ 1661007870 h 767"/>
                <a:gd name="T50" fmla="*/ 1932635982 w 893"/>
                <a:gd name="T51" fmla="*/ 807765592 h 767"/>
                <a:gd name="T52" fmla="*/ 1930469274 w 893"/>
                <a:gd name="T53" fmla="*/ 805599405 h 767"/>
                <a:gd name="T54" fmla="*/ 1928302566 w 893"/>
                <a:gd name="T55" fmla="*/ 803434690 h 767"/>
                <a:gd name="T56" fmla="*/ 1863304265 w 893"/>
                <a:gd name="T57" fmla="*/ 799102315 h 767"/>
                <a:gd name="T58" fmla="*/ 1863304265 w 893"/>
                <a:gd name="T59" fmla="*/ 799102315 h 767"/>
                <a:gd name="T60" fmla="*/ 1852470724 w 893"/>
                <a:gd name="T61" fmla="*/ 805599405 h 767"/>
                <a:gd name="T62" fmla="*/ 1852470724 w 893"/>
                <a:gd name="T63" fmla="*/ 805599405 h 767"/>
                <a:gd name="T64" fmla="*/ 1752805091 w 893"/>
                <a:gd name="T65" fmla="*/ 829421577 h 767"/>
                <a:gd name="T66" fmla="*/ 1592474574 w 893"/>
                <a:gd name="T67" fmla="*/ 760122720 h 767"/>
                <a:gd name="T68" fmla="*/ 1566475548 w 893"/>
                <a:gd name="T69" fmla="*/ 489422907 h 767"/>
                <a:gd name="T70" fmla="*/ 1752805091 w 893"/>
                <a:gd name="T71" fmla="*/ 387640072 h 767"/>
                <a:gd name="T72" fmla="*/ 1845970599 w 893"/>
                <a:gd name="T73" fmla="*/ 407131341 h 767"/>
                <a:gd name="T74" fmla="*/ 1869804389 w 893"/>
                <a:gd name="T75" fmla="*/ 420124049 h 767"/>
                <a:gd name="T76" fmla="*/ 1934802690 w 893"/>
                <a:gd name="T77" fmla="*/ 411462244 h 767"/>
                <a:gd name="T78" fmla="*/ 0 w 893"/>
                <a:gd name="T79" fmla="*/ 792606697 h 767"/>
                <a:gd name="T80" fmla="*/ 301162133 w 893"/>
                <a:gd name="T81" fmla="*/ 1093622829 h 7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93" h="767">
                  <a:moveTo>
                    <a:pt x="142" y="510"/>
                  </a:moveTo>
                  <a:cubicBezTo>
                    <a:pt x="142" y="510"/>
                    <a:pt x="142" y="510"/>
                    <a:pt x="142" y="510"/>
                  </a:cubicBezTo>
                  <a:cubicBezTo>
                    <a:pt x="143" y="511"/>
                    <a:pt x="143" y="511"/>
                    <a:pt x="143" y="511"/>
                  </a:cubicBezTo>
                  <a:cubicBezTo>
                    <a:pt x="143" y="512"/>
                    <a:pt x="143" y="512"/>
                    <a:pt x="143" y="512"/>
                  </a:cubicBezTo>
                  <a:cubicBezTo>
                    <a:pt x="143" y="512"/>
                    <a:pt x="143" y="512"/>
                    <a:pt x="143" y="512"/>
                  </a:cubicBezTo>
                  <a:cubicBezTo>
                    <a:pt x="143" y="513"/>
                    <a:pt x="143" y="514"/>
                    <a:pt x="143" y="514"/>
                  </a:cubicBezTo>
                  <a:cubicBezTo>
                    <a:pt x="142" y="515"/>
                    <a:pt x="142" y="515"/>
                    <a:pt x="142" y="515"/>
                  </a:cubicBezTo>
                  <a:cubicBezTo>
                    <a:pt x="142" y="516"/>
                    <a:pt x="142" y="516"/>
                    <a:pt x="142" y="516"/>
                  </a:cubicBezTo>
                  <a:cubicBezTo>
                    <a:pt x="142" y="517"/>
                    <a:pt x="142" y="517"/>
                    <a:pt x="142" y="517"/>
                  </a:cubicBezTo>
                  <a:cubicBezTo>
                    <a:pt x="141" y="518"/>
                    <a:pt x="141" y="518"/>
                    <a:pt x="141" y="518"/>
                  </a:cubicBezTo>
                  <a:cubicBezTo>
                    <a:pt x="141" y="518"/>
                    <a:pt x="141" y="518"/>
                    <a:pt x="141" y="518"/>
                  </a:cubicBezTo>
                  <a:cubicBezTo>
                    <a:pt x="141" y="519"/>
                    <a:pt x="141" y="519"/>
                    <a:pt x="141" y="519"/>
                  </a:cubicBezTo>
                  <a:cubicBezTo>
                    <a:pt x="141" y="519"/>
                    <a:pt x="141" y="519"/>
                    <a:pt x="141" y="519"/>
                  </a:cubicBezTo>
                  <a:cubicBezTo>
                    <a:pt x="141" y="519"/>
                    <a:pt x="141" y="520"/>
                    <a:pt x="141" y="520"/>
                  </a:cubicBezTo>
                  <a:cubicBezTo>
                    <a:pt x="139" y="530"/>
                    <a:pt x="134" y="539"/>
                    <a:pt x="126" y="547"/>
                  </a:cubicBezTo>
                  <a:cubicBezTo>
                    <a:pt x="122" y="551"/>
                    <a:pt x="117" y="554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06" y="559"/>
                    <a:pt x="102" y="560"/>
                    <a:pt x="98" y="561"/>
                  </a:cubicBezTo>
                  <a:cubicBezTo>
                    <a:pt x="87" y="565"/>
                    <a:pt x="77" y="572"/>
                    <a:pt x="69" y="580"/>
                  </a:cubicBezTo>
                  <a:cubicBezTo>
                    <a:pt x="53" y="596"/>
                    <a:pt x="45" y="617"/>
                    <a:pt x="45" y="639"/>
                  </a:cubicBezTo>
                  <a:cubicBezTo>
                    <a:pt x="45" y="641"/>
                    <a:pt x="45" y="643"/>
                    <a:pt x="45" y="646"/>
                  </a:cubicBezTo>
                  <a:cubicBezTo>
                    <a:pt x="47" y="664"/>
                    <a:pt x="56" y="682"/>
                    <a:pt x="70" y="696"/>
                  </a:cubicBezTo>
                  <a:cubicBezTo>
                    <a:pt x="86" y="713"/>
                    <a:pt x="108" y="721"/>
                    <a:pt x="130" y="721"/>
                  </a:cubicBezTo>
                  <a:cubicBezTo>
                    <a:pt x="150" y="721"/>
                    <a:pt x="171" y="713"/>
                    <a:pt x="186" y="697"/>
                  </a:cubicBezTo>
                  <a:cubicBezTo>
                    <a:pt x="195" y="688"/>
                    <a:pt x="202" y="677"/>
                    <a:pt x="206" y="666"/>
                  </a:cubicBezTo>
                  <a:cubicBezTo>
                    <a:pt x="206" y="663"/>
                    <a:pt x="208" y="661"/>
                    <a:pt x="209" y="659"/>
                  </a:cubicBezTo>
                  <a:cubicBezTo>
                    <a:pt x="211" y="652"/>
                    <a:pt x="216" y="647"/>
                    <a:pt x="221" y="641"/>
                  </a:cubicBezTo>
                  <a:cubicBezTo>
                    <a:pt x="221" y="641"/>
                    <a:pt x="221" y="641"/>
                    <a:pt x="221" y="641"/>
                  </a:cubicBezTo>
                  <a:cubicBezTo>
                    <a:pt x="229" y="634"/>
                    <a:pt x="238" y="628"/>
                    <a:pt x="248" y="626"/>
                  </a:cubicBezTo>
                  <a:cubicBezTo>
                    <a:pt x="249" y="626"/>
                    <a:pt x="250" y="625"/>
                    <a:pt x="251" y="625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52" y="625"/>
                    <a:pt x="252" y="625"/>
                    <a:pt x="252" y="625"/>
                  </a:cubicBezTo>
                  <a:cubicBezTo>
                    <a:pt x="252" y="625"/>
                    <a:pt x="252" y="625"/>
                    <a:pt x="252" y="625"/>
                  </a:cubicBezTo>
                  <a:cubicBezTo>
                    <a:pt x="253" y="625"/>
                    <a:pt x="253" y="625"/>
                    <a:pt x="253" y="625"/>
                  </a:cubicBezTo>
                  <a:cubicBezTo>
                    <a:pt x="253" y="625"/>
                    <a:pt x="253" y="625"/>
                    <a:pt x="253" y="625"/>
                  </a:cubicBezTo>
                  <a:cubicBezTo>
                    <a:pt x="254" y="625"/>
                    <a:pt x="255" y="624"/>
                    <a:pt x="256" y="624"/>
                  </a:cubicBezTo>
                  <a:cubicBezTo>
                    <a:pt x="257" y="624"/>
                    <a:pt x="257" y="624"/>
                    <a:pt x="257" y="624"/>
                  </a:cubicBezTo>
                  <a:cubicBezTo>
                    <a:pt x="257" y="624"/>
                    <a:pt x="257" y="624"/>
                    <a:pt x="257" y="624"/>
                  </a:cubicBezTo>
                  <a:cubicBezTo>
                    <a:pt x="258" y="624"/>
                    <a:pt x="258" y="624"/>
                    <a:pt x="258" y="624"/>
                  </a:cubicBezTo>
                  <a:cubicBezTo>
                    <a:pt x="259" y="624"/>
                    <a:pt x="261" y="625"/>
                    <a:pt x="262" y="626"/>
                  </a:cubicBezTo>
                  <a:cubicBezTo>
                    <a:pt x="262" y="626"/>
                    <a:pt x="261" y="627"/>
                    <a:pt x="262" y="627"/>
                  </a:cubicBezTo>
                  <a:cubicBezTo>
                    <a:pt x="262" y="627"/>
                    <a:pt x="261" y="628"/>
                    <a:pt x="261" y="628"/>
                  </a:cubicBezTo>
                  <a:cubicBezTo>
                    <a:pt x="262" y="628"/>
                    <a:pt x="262" y="628"/>
                    <a:pt x="262" y="628"/>
                  </a:cubicBezTo>
                  <a:cubicBezTo>
                    <a:pt x="400" y="767"/>
                    <a:pt x="400" y="767"/>
                    <a:pt x="400" y="767"/>
                  </a:cubicBezTo>
                  <a:cubicBezTo>
                    <a:pt x="536" y="635"/>
                    <a:pt x="715" y="567"/>
                    <a:pt x="892" y="566"/>
                  </a:cubicBezTo>
                  <a:cubicBezTo>
                    <a:pt x="892" y="373"/>
                    <a:pt x="892" y="373"/>
                    <a:pt x="892" y="373"/>
                  </a:cubicBezTo>
                  <a:cubicBezTo>
                    <a:pt x="892" y="373"/>
                    <a:pt x="893" y="373"/>
                    <a:pt x="893" y="373"/>
                  </a:cubicBezTo>
                  <a:cubicBezTo>
                    <a:pt x="892" y="373"/>
                    <a:pt x="892" y="372"/>
                    <a:pt x="891" y="372"/>
                  </a:cubicBezTo>
                  <a:cubicBezTo>
                    <a:pt x="891" y="372"/>
                    <a:pt x="891" y="372"/>
                    <a:pt x="891" y="372"/>
                  </a:cubicBezTo>
                  <a:cubicBezTo>
                    <a:pt x="891" y="371"/>
                    <a:pt x="890" y="371"/>
                    <a:pt x="890" y="371"/>
                  </a:cubicBezTo>
                  <a:cubicBezTo>
                    <a:pt x="885" y="368"/>
                    <a:pt x="880" y="367"/>
                    <a:pt x="874" y="367"/>
                  </a:cubicBezTo>
                  <a:cubicBezTo>
                    <a:pt x="869" y="367"/>
                    <a:pt x="864" y="368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58" y="370"/>
                    <a:pt x="857" y="371"/>
                    <a:pt x="855" y="372"/>
                  </a:cubicBezTo>
                  <a:cubicBezTo>
                    <a:pt x="855" y="372"/>
                    <a:pt x="855" y="372"/>
                    <a:pt x="855" y="372"/>
                  </a:cubicBezTo>
                  <a:cubicBezTo>
                    <a:pt x="855" y="372"/>
                    <a:pt x="855" y="372"/>
                    <a:pt x="855" y="372"/>
                  </a:cubicBezTo>
                  <a:cubicBezTo>
                    <a:pt x="854" y="373"/>
                    <a:pt x="854" y="373"/>
                    <a:pt x="854" y="373"/>
                  </a:cubicBezTo>
                  <a:cubicBezTo>
                    <a:pt x="841" y="379"/>
                    <a:pt x="825" y="383"/>
                    <a:pt x="809" y="383"/>
                  </a:cubicBezTo>
                  <a:cubicBezTo>
                    <a:pt x="785" y="383"/>
                    <a:pt x="762" y="374"/>
                    <a:pt x="745" y="360"/>
                  </a:cubicBezTo>
                  <a:cubicBezTo>
                    <a:pt x="741" y="357"/>
                    <a:pt x="738" y="354"/>
                    <a:pt x="735" y="351"/>
                  </a:cubicBezTo>
                  <a:cubicBezTo>
                    <a:pt x="717" y="334"/>
                    <a:pt x="706" y="309"/>
                    <a:pt x="706" y="282"/>
                  </a:cubicBezTo>
                  <a:cubicBezTo>
                    <a:pt x="706" y="261"/>
                    <a:pt x="712" y="242"/>
                    <a:pt x="723" y="226"/>
                  </a:cubicBezTo>
                  <a:cubicBezTo>
                    <a:pt x="727" y="220"/>
                    <a:pt x="732" y="213"/>
                    <a:pt x="738" y="208"/>
                  </a:cubicBezTo>
                  <a:cubicBezTo>
                    <a:pt x="756" y="190"/>
                    <a:pt x="782" y="179"/>
                    <a:pt x="809" y="179"/>
                  </a:cubicBezTo>
                  <a:cubicBezTo>
                    <a:pt x="824" y="179"/>
                    <a:pt x="838" y="182"/>
                    <a:pt x="851" y="188"/>
                  </a:cubicBezTo>
                  <a:cubicBezTo>
                    <a:pt x="851" y="188"/>
                    <a:pt x="851" y="188"/>
                    <a:pt x="852" y="188"/>
                  </a:cubicBezTo>
                  <a:cubicBezTo>
                    <a:pt x="852" y="188"/>
                    <a:pt x="852" y="188"/>
                    <a:pt x="852" y="188"/>
                  </a:cubicBezTo>
                  <a:cubicBezTo>
                    <a:pt x="856" y="191"/>
                    <a:pt x="859" y="192"/>
                    <a:pt x="863" y="194"/>
                  </a:cubicBezTo>
                  <a:cubicBezTo>
                    <a:pt x="866" y="195"/>
                    <a:pt x="870" y="196"/>
                    <a:pt x="874" y="196"/>
                  </a:cubicBezTo>
                  <a:cubicBezTo>
                    <a:pt x="881" y="196"/>
                    <a:pt x="887" y="193"/>
                    <a:pt x="893" y="190"/>
                  </a:cubicBezTo>
                  <a:cubicBezTo>
                    <a:pt x="892" y="0"/>
                    <a:pt x="892" y="0"/>
                    <a:pt x="892" y="0"/>
                  </a:cubicBezTo>
                  <a:cubicBezTo>
                    <a:pt x="570" y="1"/>
                    <a:pt x="249" y="122"/>
                    <a:pt x="0" y="366"/>
                  </a:cubicBezTo>
                  <a:cubicBezTo>
                    <a:pt x="138" y="504"/>
                    <a:pt x="138" y="504"/>
                    <a:pt x="138" y="504"/>
                  </a:cubicBezTo>
                  <a:cubicBezTo>
                    <a:pt x="139" y="505"/>
                    <a:pt x="139" y="505"/>
                    <a:pt x="139" y="505"/>
                  </a:cubicBezTo>
                  <a:cubicBezTo>
                    <a:pt x="140" y="507"/>
                    <a:pt x="142" y="508"/>
                    <a:pt x="142" y="51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" name="Freeform 20"/>
            <p:cNvSpPr/>
            <p:nvPr/>
          </p:nvSpPr>
          <p:spPr bwMode="auto">
            <a:xfrm>
              <a:off x="4856115" y="4551533"/>
              <a:ext cx="1482213" cy="1064457"/>
            </a:xfrm>
            <a:custGeom>
              <a:avLst/>
              <a:gdLst>
                <a:gd name="T0" fmla="*/ 1933596415 w 1075"/>
                <a:gd name="T1" fmla="*/ 1235644559 h 772"/>
                <a:gd name="T2" fmla="*/ 1935765134 w 1075"/>
                <a:gd name="T3" fmla="*/ 1229141213 h 772"/>
                <a:gd name="T4" fmla="*/ 1940099628 w 1075"/>
                <a:gd name="T5" fmla="*/ 1229141213 h 772"/>
                <a:gd name="T6" fmla="*/ 1944435594 w 1075"/>
                <a:gd name="T7" fmla="*/ 1226973922 h 772"/>
                <a:gd name="T8" fmla="*/ 1946602841 w 1075"/>
                <a:gd name="T9" fmla="*/ 1224806631 h 772"/>
                <a:gd name="T10" fmla="*/ 1948771560 w 1075"/>
                <a:gd name="T11" fmla="*/ 1222637867 h 772"/>
                <a:gd name="T12" fmla="*/ 1953106054 w 1075"/>
                <a:gd name="T13" fmla="*/ 1220470576 h 772"/>
                <a:gd name="T14" fmla="*/ 2052821492 w 1075"/>
                <a:gd name="T15" fmla="*/ 1209631175 h 772"/>
                <a:gd name="T16" fmla="*/ 2052821492 w 1075"/>
                <a:gd name="T17" fmla="*/ 1209631175 h 772"/>
                <a:gd name="T18" fmla="*/ 2052821492 w 1075"/>
                <a:gd name="T19" fmla="*/ 1209631175 h 772"/>
                <a:gd name="T20" fmla="*/ 2052821492 w 1075"/>
                <a:gd name="T21" fmla="*/ 1209631175 h 772"/>
                <a:gd name="T22" fmla="*/ 2081001590 w 1075"/>
                <a:gd name="T23" fmla="*/ 1224806631 h 772"/>
                <a:gd name="T24" fmla="*/ 2147483647 w 1075"/>
                <a:gd name="T25" fmla="*/ 1187953846 h 772"/>
                <a:gd name="T26" fmla="*/ 2147483647 w 1075"/>
                <a:gd name="T27" fmla="*/ 1060052747 h 772"/>
                <a:gd name="T28" fmla="*/ 2147483647 w 1075"/>
                <a:gd name="T29" fmla="*/ 880126352 h 772"/>
                <a:gd name="T30" fmla="*/ 2061491952 w 1075"/>
                <a:gd name="T31" fmla="*/ 906139736 h 772"/>
                <a:gd name="T32" fmla="*/ 2013802215 w 1075"/>
                <a:gd name="T33" fmla="*/ 916979136 h 772"/>
                <a:gd name="T34" fmla="*/ 1944435594 w 1075"/>
                <a:gd name="T35" fmla="*/ 893133044 h 772"/>
                <a:gd name="T36" fmla="*/ 1942268347 w 1075"/>
                <a:gd name="T37" fmla="*/ 888796989 h 772"/>
                <a:gd name="T38" fmla="*/ 1942268347 w 1075"/>
                <a:gd name="T39" fmla="*/ 888796989 h 772"/>
                <a:gd name="T40" fmla="*/ 1935765134 w 1075"/>
                <a:gd name="T41" fmla="*/ 884462407 h 772"/>
                <a:gd name="T42" fmla="*/ 1933596415 w 1075"/>
                <a:gd name="T43" fmla="*/ 882293643 h 772"/>
                <a:gd name="T44" fmla="*/ 1927094675 w 1075"/>
                <a:gd name="T45" fmla="*/ 873623006 h 772"/>
                <a:gd name="T46" fmla="*/ 1924925956 w 1075"/>
                <a:gd name="T47" fmla="*/ 871455715 h 772"/>
                <a:gd name="T48" fmla="*/ 1924925956 w 1075"/>
                <a:gd name="T49" fmla="*/ 446566522 h 772"/>
                <a:gd name="T50" fmla="*/ 572275364 w 1075"/>
                <a:gd name="T51" fmla="*/ 294820802 h 772"/>
                <a:gd name="T52" fmla="*/ 574442611 w 1075"/>
                <a:gd name="T53" fmla="*/ 296988093 h 772"/>
                <a:gd name="T54" fmla="*/ 574442611 w 1075"/>
                <a:gd name="T55" fmla="*/ 301324148 h 772"/>
                <a:gd name="T56" fmla="*/ 617797853 w 1075"/>
                <a:gd name="T57" fmla="*/ 349014861 h 772"/>
                <a:gd name="T58" fmla="*/ 630802806 w 1075"/>
                <a:gd name="T59" fmla="*/ 353350916 h 772"/>
                <a:gd name="T60" fmla="*/ 630802806 w 1075"/>
                <a:gd name="T61" fmla="*/ 353350916 h 772"/>
                <a:gd name="T62" fmla="*/ 717511820 w 1075"/>
                <a:gd name="T63" fmla="*/ 407546446 h 772"/>
                <a:gd name="T64" fmla="*/ 782543947 w 1075"/>
                <a:gd name="T65" fmla="*/ 570131567 h 772"/>
                <a:gd name="T66" fmla="*/ 611294640 w 1075"/>
                <a:gd name="T67" fmla="*/ 778240109 h 772"/>
                <a:gd name="T68" fmla="*/ 403193304 w 1075"/>
                <a:gd name="T69" fmla="*/ 719708523 h 772"/>
                <a:gd name="T70" fmla="*/ 353336320 w 1075"/>
                <a:gd name="T71" fmla="*/ 641668372 h 772"/>
                <a:gd name="T72" fmla="*/ 344665861 w 1075"/>
                <a:gd name="T73" fmla="*/ 615654988 h 772"/>
                <a:gd name="T74" fmla="*/ 292640158 w 1075"/>
                <a:gd name="T75" fmla="*/ 574466149 h 772"/>
                <a:gd name="T76" fmla="*/ 1924925956 w 1075"/>
                <a:gd name="T77" fmla="*/ 1673540444 h 772"/>
                <a:gd name="T78" fmla="*/ 1924925956 w 1075"/>
                <a:gd name="T79" fmla="*/ 1248651251 h 7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75" h="772">
                  <a:moveTo>
                    <a:pt x="891" y="570"/>
                  </a:moveTo>
                  <a:cubicBezTo>
                    <a:pt x="892" y="570"/>
                    <a:pt x="892" y="570"/>
                    <a:pt x="892" y="570"/>
                  </a:cubicBezTo>
                  <a:cubicBezTo>
                    <a:pt x="892" y="568"/>
                    <a:pt x="892" y="568"/>
                    <a:pt x="892" y="568"/>
                  </a:cubicBezTo>
                  <a:cubicBezTo>
                    <a:pt x="893" y="567"/>
                    <a:pt x="893" y="567"/>
                    <a:pt x="893" y="567"/>
                  </a:cubicBezTo>
                  <a:cubicBezTo>
                    <a:pt x="893" y="567"/>
                    <a:pt x="893" y="567"/>
                    <a:pt x="893" y="567"/>
                  </a:cubicBezTo>
                  <a:cubicBezTo>
                    <a:pt x="894" y="567"/>
                    <a:pt x="894" y="567"/>
                    <a:pt x="895" y="567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897" y="566"/>
                    <a:pt x="897" y="566"/>
                    <a:pt x="897" y="566"/>
                  </a:cubicBezTo>
                  <a:cubicBezTo>
                    <a:pt x="898" y="565"/>
                    <a:pt x="898" y="565"/>
                    <a:pt x="898" y="565"/>
                  </a:cubicBezTo>
                  <a:cubicBezTo>
                    <a:pt x="898" y="565"/>
                    <a:pt x="898" y="565"/>
                    <a:pt x="898" y="565"/>
                  </a:cubicBezTo>
                  <a:cubicBezTo>
                    <a:pt x="899" y="565"/>
                    <a:pt x="899" y="565"/>
                    <a:pt x="899" y="565"/>
                  </a:cubicBezTo>
                  <a:cubicBezTo>
                    <a:pt x="899" y="564"/>
                    <a:pt x="899" y="564"/>
                    <a:pt x="899" y="564"/>
                  </a:cubicBezTo>
                  <a:cubicBezTo>
                    <a:pt x="899" y="564"/>
                    <a:pt x="899" y="564"/>
                    <a:pt x="899" y="564"/>
                  </a:cubicBezTo>
                  <a:cubicBezTo>
                    <a:pt x="900" y="564"/>
                    <a:pt x="900" y="564"/>
                    <a:pt x="901" y="563"/>
                  </a:cubicBezTo>
                  <a:cubicBezTo>
                    <a:pt x="909" y="558"/>
                    <a:pt x="919" y="555"/>
                    <a:pt x="929" y="555"/>
                  </a:cubicBezTo>
                  <a:cubicBezTo>
                    <a:pt x="935" y="555"/>
                    <a:pt x="941" y="556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52" y="560"/>
                    <a:pt x="957" y="562"/>
                    <a:pt x="960" y="565"/>
                  </a:cubicBezTo>
                  <a:cubicBezTo>
                    <a:pt x="970" y="569"/>
                    <a:pt x="982" y="572"/>
                    <a:pt x="994" y="572"/>
                  </a:cubicBezTo>
                  <a:cubicBezTo>
                    <a:pt x="1016" y="572"/>
                    <a:pt x="1037" y="563"/>
                    <a:pt x="1052" y="548"/>
                  </a:cubicBezTo>
                  <a:cubicBezTo>
                    <a:pt x="1054" y="546"/>
                    <a:pt x="1055" y="544"/>
                    <a:pt x="1057" y="542"/>
                  </a:cubicBezTo>
                  <a:cubicBezTo>
                    <a:pt x="1068" y="528"/>
                    <a:pt x="1075" y="509"/>
                    <a:pt x="1075" y="489"/>
                  </a:cubicBezTo>
                  <a:cubicBezTo>
                    <a:pt x="1075" y="466"/>
                    <a:pt x="1065" y="444"/>
                    <a:pt x="1050" y="429"/>
                  </a:cubicBezTo>
                  <a:cubicBezTo>
                    <a:pt x="1035" y="415"/>
                    <a:pt x="1016" y="406"/>
                    <a:pt x="994" y="406"/>
                  </a:cubicBezTo>
                  <a:cubicBezTo>
                    <a:pt x="981" y="406"/>
                    <a:pt x="968" y="409"/>
                    <a:pt x="957" y="414"/>
                  </a:cubicBezTo>
                  <a:cubicBezTo>
                    <a:pt x="955" y="416"/>
                    <a:pt x="953" y="417"/>
                    <a:pt x="951" y="418"/>
                  </a:cubicBezTo>
                  <a:cubicBezTo>
                    <a:pt x="944" y="421"/>
                    <a:pt x="937" y="423"/>
                    <a:pt x="929" y="423"/>
                  </a:cubicBezTo>
                  <a:cubicBezTo>
                    <a:pt x="929" y="423"/>
                    <a:pt x="929" y="423"/>
                    <a:pt x="929" y="423"/>
                  </a:cubicBezTo>
                  <a:cubicBezTo>
                    <a:pt x="918" y="423"/>
                    <a:pt x="908" y="419"/>
                    <a:pt x="900" y="413"/>
                  </a:cubicBezTo>
                  <a:cubicBezTo>
                    <a:pt x="899" y="413"/>
                    <a:pt x="898" y="412"/>
                    <a:pt x="897" y="412"/>
                  </a:cubicBezTo>
                  <a:cubicBezTo>
                    <a:pt x="897" y="411"/>
                    <a:pt x="897" y="411"/>
                    <a:pt x="897" y="411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5" y="410"/>
                    <a:pt x="895" y="410"/>
                    <a:pt x="895" y="410"/>
                  </a:cubicBezTo>
                  <a:cubicBezTo>
                    <a:pt x="894" y="410"/>
                    <a:pt x="894" y="409"/>
                    <a:pt x="893" y="408"/>
                  </a:cubicBezTo>
                  <a:cubicBezTo>
                    <a:pt x="892" y="408"/>
                    <a:pt x="892" y="408"/>
                    <a:pt x="892" y="408"/>
                  </a:cubicBezTo>
                  <a:cubicBezTo>
                    <a:pt x="892" y="407"/>
                    <a:pt x="892" y="407"/>
                    <a:pt x="892" y="407"/>
                  </a:cubicBezTo>
                  <a:cubicBezTo>
                    <a:pt x="891" y="407"/>
                    <a:pt x="891" y="407"/>
                    <a:pt x="891" y="407"/>
                  </a:cubicBezTo>
                  <a:cubicBezTo>
                    <a:pt x="890" y="406"/>
                    <a:pt x="890" y="404"/>
                    <a:pt x="889" y="403"/>
                  </a:cubicBezTo>
                  <a:cubicBezTo>
                    <a:pt x="889" y="403"/>
                    <a:pt x="889" y="403"/>
                    <a:pt x="889" y="403"/>
                  </a:cubicBezTo>
                  <a:cubicBezTo>
                    <a:pt x="889" y="402"/>
                    <a:pt x="888" y="402"/>
                    <a:pt x="888" y="402"/>
                  </a:cubicBezTo>
                  <a:cubicBezTo>
                    <a:pt x="888" y="401"/>
                    <a:pt x="888" y="401"/>
                    <a:pt x="888" y="401"/>
                  </a:cubicBezTo>
                  <a:cubicBezTo>
                    <a:pt x="888" y="206"/>
                    <a:pt x="888" y="206"/>
                    <a:pt x="888" y="206"/>
                  </a:cubicBezTo>
                  <a:cubicBezTo>
                    <a:pt x="696" y="202"/>
                    <a:pt x="526" y="124"/>
                    <a:pt x="400" y="0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36"/>
                    <a:pt x="265" y="137"/>
                    <a:pt x="265" y="137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5" y="138"/>
                    <a:pt x="265" y="139"/>
                    <a:pt x="265" y="139"/>
                  </a:cubicBezTo>
                  <a:cubicBezTo>
                    <a:pt x="267" y="144"/>
                    <a:pt x="269" y="149"/>
                    <a:pt x="274" y="154"/>
                  </a:cubicBezTo>
                  <a:cubicBezTo>
                    <a:pt x="277" y="157"/>
                    <a:pt x="281" y="160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7" y="162"/>
                    <a:pt x="289" y="163"/>
                    <a:pt x="291" y="163"/>
                  </a:cubicBezTo>
                  <a:cubicBezTo>
                    <a:pt x="291" y="163"/>
                    <a:pt x="291" y="163"/>
                    <a:pt x="291" y="163"/>
                  </a:cubicBezTo>
                  <a:cubicBezTo>
                    <a:pt x="291" y="163"/>
                    <a:pt x="291" y="163"/>
                    <a:pt x="291" y="163"/>
                  </a:cubicBezTo>
                  <a:cubicBezTo>
                    <a:pt x="292" y="163"/>
                    <a:pt x="292" y="163"/>
                    <a:pt x="292" y="163"/>
                  </a:cubicBezTo>
                  <a:cubicBezTo>
                    <a:pt x="306" y="168"/>
                    <a:pt x="319" y="176"/>
                    <a:pt x="331" y="188"/>
                  </a:cubicBezTo>
                  <a:cubicBezTo>
                    <a:pt x="348" y="205"/>
                    <a:pt x="358" y="227"/>
                    <a:pt x="360" y="250"/>
                  </a:cubicBezTo>
                  <a:cubicBezTo>
                    <a:pt x="361" y="254"/>
                    <a:pt x="361" y="258"/>
                    <a:pt x="361" y="263"/>
                  </a:cubicBezTo>
                  <a:cubicBezTo>
                    <a:pt x="361" y="288"/>
                    <a:pt x="352" y="313"/>
                    <a:pt x="332" y="332"/>
                  </a:cubicBezTo>
                  <a:cubicBezTo>
                    <a:pt x="318" y="347"/>
                    <a:pt x="300" y="356"/>
                    <a:pt x="282" y="359"/>
                  </a:cubicBezTo>
                  <a:cubicBezTo>
                    <a:pt x="274" y="361"/>
                    <a:pt x="266" y="362"/>
                    <a:pt x="258" y="362"/>
                  </a:cubicBezTo>
                  <a:cubicBezTo>
                    <a:pt x="232" y="362"/>
                    <a:pt x="206" y="352"/>
                    <a:pt x="186" y="332"/>
                  </a:cubicBezTo>
                  <a:cubicBezTo>
                    <a:pt x="176" y="322"/>
                    <a:pt x="168" y="309"/>
                    <a:pt x="163" y="296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3" y="295"/>
                    <a:pt x="163" y="295"/>
                    <a:pt x="163" y="295"/>
                  </a:cubicBezTo>
                  <a:cubicBezTo>
                    <a:pt x="162" y="291"/>
                    <a:pt x="161" y="287"/>
                    <a:pt x="159" y="284"/>
                  </a:cubicBezTo>
                  <a:cubicBezTo>
                    <a:pt x="158" y="280"/>
                    <a:pt x="155" y="277"/>
                    <a:pt x="153" y="275"/>
                  </a:cubicBezTo>
                  <a:cubicBezTo>
                    <a:pt x="148" y="270"/>
                    <a:pt x="141" y="267"/>
                    <a:pt x="135" y="265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228" y="627"/>
                    <a:pt x="540" y="768"/>
                    <a:pt x="888" y="772"/>
                  </a:cubicBezTo>
                  <a:cubicBezTo>
                    <a:pt x="888" y="577"/>
                    <a:pt x="888" y="577"/>
                    <a:pt x="888" y="577"/>
                  </a:cubicBezTo>
                  <a:cubicBezTo>
                    <a:pt x="888" y="576"/>
                    <a:pt x="888" y="576"/>
                    <a:pt x="888" y="576"/>
                  </a:cubicBezTo>
                  <a:cubicBezTo>
                    <a:pt x="888" y="574"/>
                    <a:pt x="889" y="572"/>
                    <a:pt x="891" y="57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anchor="ctr">
              <a:noAutofit/>
            </a:bodyPr>
            <a:lstStyle/>
            <a:p>
              <a:pPr lvl="0" algn="l"/>
              <a:endParaRPr lang="zh-CN" altLang="en-US">
                <a:sym typeface="+mn-ea"/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6800683" y="2624806"/>
              <a:ext cx="1055537" cy="1230964"/>
            </a:xfrm>
            <a:custGeom>
              <a:avLst/>
              <a:gdLst>
                <a:gd name="T0" fmla="*/ 552111734 w 766"/>
                <a:gd name="T1" fmla="*/ 303328841 h 893"/>
                <a:gd name="T2" fmla="*/ 547781279 w 766"/>
                <a:gd name="T3" fmla="*/ 305495549 h 893"/>
                <a:gd name="T4" fmla="*/ 547781279 w 766"/>
                <a:gd name="T5" fmla="*/ 305495549 h 893"/>
                <a:gd name="T6" fmla="*/ 530459457 w 766"/>
                <a:gd name="T7" fmla="*/ 303328841 h 893"/>
                <a:gd name="T8" fmla="*/ 536955876 w 766"/>
                <a:gd name="T9" fmla="*/ 303328841 h 893"/>
                <a:gd name="T10" fmla="*/ 534789912 w 766"/>
                <a:gd name="T11" fmla="*/ 301162133 h 893"/>
                <a:gd name="T12" fmla="*/ 532625420 w 766"/>
                <a:gd name="T13" fmla="*/ 301162133 h 893"/>
                <a:gd name="T14" fmla="*/ 532625420 w 766"/>
                <a:gd name="T15" fmla="*/ 298995424 h 893"/>
                <a:gd name="T16" fmla="*/ 472000515 w 766"/>
                <a:gd name="T17" fmla="*/ 268662982 h 893"/>
                <a:gd name="T18" fmla="*/ 450349710 w 766"/>
                <a:gd name="T19" fmla="*/ 238329068 h 893"/>
                <a:gd name="T20" fmla="*/ 450349710 w 766"/>
                <a:gd name="T21" fmla="*/ 238329068 h 893"/>
                <a:gd name="T22" fmla="*/ 448185218 w 766"/>
                <a:gd name="T23" fmla="*/ 236162359 h 893"/>
                <a:gd name="T24" fmla="*/ 448185218 w 766"/>
                <a:gd name="T25" fmla="*/ 236162359 h 893"/>
                <a:gd name="T26" fmla="*/ 398385716 w 766"/>
                <a:gd name="T27" fmla="*/ 142998324 h 893"/>
                <a:gd name="T28" fmla="*/ 240330713 w 766"/>
                <a:gd name="T29" fmla="*/ 95332216 h 893"/>
                <a:gd name="T30" fmla="*/ 95265606 w 766"/>
                <a:gd name="T31" fmla="*/ 279495051 h 893"/>
                <a:gd name="T32" fmla="*/ 145065108 w 766"/>
                <a:gd name="T33" fmla="*/ 398661057 h 893"/>
                <a:gd name="T34" fmla="*/ 229505310 w 766"/>
                <a:gd name="T35" fmla="*/ 446325693 h 893"/>
                <a:gd name="T36" fmla="*/ 268477938 w 766"/>
                <a:gd name="T37" fmla="*/ 470159482 h 893"/>
                <a:gd name="T38" fmla="*/ 303120110 w 766"/>
                <a:gd name="T39" fmla="*/ 537324492 h 893"/>
                <a:gd name="T40" fmla="*/ 303120110 w 766"/>
                <a:gd name="T41" fmla="*/ 539491200 h 893"/>
                <a:gd name="T42" fmla="*/ 287964252 w 766"/>
                <a:gd name="T43" fmla="*/ 548158033 h 893"/>
                <a:gd name="T44" fmla="*/ 296625163 w 766"/>
                <a:gd name="T45" fmla="*/ 550324741 h 893"/>
                <a:gd name="T46" fmla="*/ 298789655 w 766"/>
                <a:gd name="T47" fmla="*/ 558991574 h 893"/>
                <a:gd name="T48" fmla="*/ 298789655 w 766"/>
                <a:gd name="T49" fmla="*/ 563324990 h 893"/>
                <a:gd name="T50" fmla="*/ 433029359 w 766"/>
                <a:gd name="T51" fmla="*/ 1934802690 h 893"/>
                <a:gd name="T52" fmla="*/ 861726791 w 766"/>
                <a:gd name="T53" fmla="*/ 1889303291 h 893"/>
                <a:gd name="T54" fmla="*/ 848735425 w 766"/>
                <a:gd name="T55" fmla="*/ 1845970599 h 893"/>
                <a:gd name="T56" fmla="*/ 848735425 w 766"/>
                <a:gd name="T57" fmla="*/ 1845970599 h 893"/>
                <a:gd name="T58" fmla="*/ 824920127 w 766"/>
                <a:gd name="T59" fmla="*/ 1746304967 h 893"/>
                <a:gd name="T60" fmla="*/ 896368964 w 766"/>
                <a:gd name="T61" fmla="*/ 1583807742 h 893"/>
                <a:gd name="T62" fmla="*/ 1182168723 w 766"/>
                <a:gd name="T63" fmla="*/ 1572975673 h 893"/>
                <a:gd name="T64" fmla="*/ 1249287104 w 766"/>
                <a:gd name="T65" fmla="*/ 1837303766 h 893"/>
                <a:gd name="T66" fmla="*/ 1247122612 w 766"/>
                <a:gd name="T67" fmla="*/ 1839470475 h 893"/>
                <a:gd name="T68" fmla="*/ 1231966754 w 766"/>
                <a:gd name="T69" fmla="*/ 1889303291 h 893"/>
                <a:gd name="T70" fmla="*/ 1658499694 w 766"/>
                <a:gd name="T71" fmla="*/ 1934802690 h 893"/>
                <a:gd name="T72" fmla="*/ 565103100 w 766"/>
                <a:gd name="T73" fmla="*/ 298995424 h 8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66" h="893">
                  <a:moveTo>
                    <a:pt x="255" y="140"/>
                  </a:moveTo>
                  <a:cubicBezTo>
                    <a:pt x="255" y="140"/>
                    <a:pt x="255" y="140"/>
                    <a:pt x="255" y="140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45" y="140"/>
                    <a:pt x="247" y="140"/>
                    <a:pt x="246" y="140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5" y="138"/>
                    <a:pt x="245" y="138"/>
                    <a:pt x="244" y="138"/>
                  </a:cubicBezTo>
                  <a:cubicBezTo>
                    <a:pt x="235" y="136"/>
                    <a:pt x="225" y="131"/>
                    <a:pt x="218" y="124"/>
                  </a:cubicBezTo>
                  <a:cubicBezTo>
                    <a:pt x="214" y="120"/>
                    <a:pt x="210" y="115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5" y="104"/>
                    <a:pt x="204" y="99"/>
                    <a:pt x="203" y="95"/>
                  </a:cubicBezTo>
                  <a:cubicBezTo>
                    <a:pt x="199" y="85"/>
                    <a:pt x="193" y="75"/>
                    <a:pt x="184" y="66"/>
                  </a:cubicBezTo>
                  <a:cubicBezTo>
                    <a:pt x="168" y="50"/>
                    <a:pt x="147" y="42"/>
                    <a:pt x="126" y="42"/>
                  </a:cubicBezTo>
                  <a:cubicBezTo>
                    <a:pt x="121" y="42"/>
                    <a:pt x="116" y="43"/>
                    <a:pt x="111" y="44"/>
                  </a:cubicBezTo>
                  <a:cubicBezTo>
                    <a:pt x="96" y="47"/>
                    <a:pt x="81" y="55"/>
                    <a:pt x="69" y="67"/>
                  </a:cubicBezTo>
                  <a:cubicBezTo>
                    <a:pt x="52" y="84"/>
                    <a:pt x="44" y="106"/>
                    <a:pt x="44" y="129"/>
                  </a:cubicBezTo>
                  <a:cubicBezTo>
                    <a:pt x="44" y="132"/>
                    <a:pt x="44" y="134"/>
                    <a:pt x="44" y="137"/>
                  </a:cubicBezTo>
                  <a:cubicBezTo>
                    <a:pt x="46" y="154"/>
                    <a:pt x="54" y="170"/>
                    <a:pt x="67" y="184"/>
                  </a:cubicBezTo>
                  <a:cubicBezTo>
                    <a:pt x="76" y="193"/>
                    <a:pt x="87" y="199"/>
                    <a:pt x="99" y="203"/>
                  </a:cubicBezTo>
                  <a:cubicBezTo>
                    <a:pt x="101" y="204"/>
                    <a:pt x="104" y="205"/>
                    <a:pt x="106" y="206"/>
                  </a:cubicBezTo>
                  <a:cubicBezTo>
                    <a:pt x="113" y="208"/>
                    <a:pt x="119" y="212"/>
                    <a:pt x="124" y="217"/>
                  </a:cubicBezTo>
                  <a:cubicBezTo>
                    <a:pt x="124" y="217"/>
                    <a:pt x="124" y="217"/>
                    <a:pt x="124" y="217"/>
                  </a:cubicBezTo>
                  <a:cubicBezTo>
                    <a:pt x="132" y="225"/>
                    <a:pt x="137" y="235"/>
                    <a:pt x="139" y="245"/>
                  </a:cubicBezTo>
                  <a:cubicBezTo>
                    <a:pt x="139" y="246"/>
                    <a:pt x="140" y="247"/>
                    <a:pt x="140" y="248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50"/>
                    <a:pt x="136" y="251"/>
                    <a:pt x="136" y="251"/>
                  </a:cubicBezTo>
                  <a:cubicBezTo>
                    <a:pt x="136" y="252"/>
                    <a:pt x="133" y="253"/>
                    <a:pt x="133" y="253"/>
                  </a:cubicBezTo>
                  <a:cubicBezTo>
                    <a:pt x="133" y="254"/>
                    <a:pt x="133" y="254"/>
                    <a:pt x="133" y="254"/>
                  </a:cubicBezTo>
                  <a:cubicBezTo>
                    <a:pt x="133" y="254"/>
                    <a:pt x="137" y="254"/>
                    <a:pt x="137" y="254"/>
                  </a:cubicBezTo>
                  <a:cubicBezTo>
                    <a:pt x="137" y="256"/>
                    <a:pt x="138" y="257"/>
                    <a:pt x="138" y="258"/>
                  </a:cubicBezTo>
                  <a:cubicBezTo>
                    <a:pt x="138" y="258"/>
                    <a:pt x="139" y="258"/>
                    <a:pt x="138" y="258"/>
                  </a:cubicBezTo>
                  <a:cubicBezTo>
                    <a:pt x="138" y="259"/>
                    <a:pt x="138" y="259"/>
                    <a:pt x="138" y="260"/>
                  </a:cubicBezTo>
                  <a:cubicBezTo>
                    <a:pt x="138" y="260"/>
                    <a:pt x="138" y="260"/>
                    <a:pt x="138" y="26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132" y="537"/>
                    <a:pt x="199" y="717"/>
                    <a:pt x="200" y="893"/>
                  </a:cubicBezTo>
                  <a:cubicBezTo>
                    <a:pt x="391" y="893"/>
                    <a:pt x="391" y="893"/>
                    <a:pt x="391" y="893"/>
                  </a:cubicBezTo>
                  <a:cubicBezTo>
                    <a:pt x="395" y="885"/>
                    <a:pt x="398" y="879"/>
                    <a:pt x="398" y="872"/>
                  </a:cubicBezTo>
                  <a:cubicBezTo>
                    <a:pt x="398" y="867"/>
                    <a:pt x="397" y="862"/>
                    <a:pt x="395" y="858"/>
                  </a:cubicBezTo>
                  <a:cubicBezTo>
                    <a:pt x="394" y="856"/>
                    <a:pt x="393" y="854"/>
                    <a:pt x="392" y="852"/>
                  </a:cubicBezTo>
                  <a:cubicBezTo>
                    <a:pt x="392" y="852"/>
                    <a:pt x="392" y="852"/>
                    <a:pt x="392" y="852"/>
                  </a:cubicBezTo>
                  <a:cubicBezTo>
                    <a:pt x="392" y="852"/>
                    <a:pt x="392" y="852"/>
                    <a:pt x="392" y="852"/>
                  </a:cubicBezTo>
                  <a:cubicBezTo>
                    <a:pt x="392" y="851"/>
                    <a:pt x="392" y="851"/>
                    <a:pt x="392" y="851"/>
                  </a:cubicBezTo>
                  <a:cubicBezTo>
                    <a:pt x="385" y="838"/>
                    <a:pt x="381" y="822"/>
                    <a:pt x="381" y="806"/>
                  </a:cubicBezTo>
                  <a:cubicBezTo>
                    <a:pt x="381" y="778"/>
                    <a:pt x="393" y="752"/>
                    <a:pt x="412" y="733"/>
                  </a:cubicBezTo>
                  <a:cubicBezTo>
                    <a:pt x="413" y="733"/>
                    <a:pt x="413" y="732"/>
                    <a:pt x="414" y="731"/>
                  </a:cubicBezTo>
                  <a:cubicBezTo>
                    <a:pt x="431" y="714"/>
                    <a:pt x="456" y="703"/>
                    <a:pt x="483" y="703"/>
                  </a:cubicBezTo>
                  <a:cubicBezTo>
                    <a:pt x="507" y="703"/>
                    <a:pt x="529" y="711"/>
                    <a:pt x="546" y="726"/>
                  </a:cubicBezTo>
                  <a:cubicBezTo>
                    <a:pt x="570" y="744"/>
                    <a:pt x="586" y="774"/>
                    <a:pt x="586" y="806"/>
                  </a:cubicBezTo>
                  <a:cubicBezTo>
                    <a:pt x="586" y="821"/>
                    <a:pt x="582" y="835"/>
                    <a:pt x="577" y="848"/>
                  </a:cubicBezTo>
                  <a:cubicBezTo>
                    <a:pt x="577" y="848"/>
                    <a:pt x="576" y="848"/>
                    <a:pt x="576" y="849"/>
                  </a:cubicBezTo>
                  <a:cubicBezTo>
                    <a:pt x="576" y="849"/>
                    <a:pt x="576" y="849"/>
                    <a:pt x="576" y="849"/>
                  </a:cubicBezTo>
                  <a:cubicBezTo>
                    <a:pt x="574" y="853"/>
                    <a:pt x="572" y="856"/>
                    <a:pt x="570" y="860"/>
                  </a:cubicBezTo>
                  <a:cubicBezTo>
                    <a:pt x="569" y="863"/>
                    <a:pt x="569" y="868"/>
                    <a:pt x="569" y="872"/>
                  </a:cubicBezTo>
                  <a:cubicBezTo>
                    <a:pt x="569" y="879"/>
                    <a:pt x="571" y="885"/>
                    <a:pt x="575" y="893"/>
                  </a:cubicBezTo>
                  <a:cubicBezTo>
                    <a:pt x="766" y="893"/>
                    <a:pt x="766" y="893"/>
                    <a:pt x="766" y="893"/>
                  </a:cubicBezTo>
                  <a:cubicBezTo>
                    <a:pt x="765" y="569"/>
                    <a:pt x="643" y="247"/>
                    <a:pt x="400" y="0"/>
                  </a:cubicBezTo>
                  <a:cubicBezTo>
                    <a:pt x="261" y="138"/>
                    <a:pt x="261" y="138"/>
                    <a:pt x="261" y="138"/>
                  </a:cubicBezTo>
                  <a:cubicBezTo>
                    <a:pt x="259" y="140"/>
                    <a:pt x="257" y="140"/>
                    <a:pt x="255" y="14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anchor="ctr">
              <a:noAutofit/>
            </a:bodyPr>
            <a:lstStyle/>
            <a:p>
              <a:pPr lvl="0" algn="l"/>
              <a:endParaRPr lang="zh-CN" altLang="en-US">
                <a:sym typeface="+mn-ea"/>
              </a:endParaRPr>
            </a:p>
          </p:txBody>
        </p:sp>
        <p:sp>
          <p:nvSpPr>
            <p:cNvPr id="14" name="Freeform 154@|5FFC:0|FBC:0|LFC:16777215|LBC:16777215"/>
            <p:cNvSpPr/>
            <p:nvPr/>
          </p:nvSpPr>
          <p:spPr bwMode="auto">
            <a:xfrm>
              <a:off x="7141131" y="3127301"/>
              <a:ext cx="50547" cy="272061"/>
            </a:xfrm>
            <a:custGeom>
              <a:avLst/>
              <a:gdLst>
                <a:gd name="T0" fmla="*/ 0 w 14"/>
                <a:gd name="T1" fmla="*/ 189322542 h 79"/>
                <a:gd name="T2" fmla="*/ 0 w 14"/>
                <a:gd name="T3" fmla="*/ 879004081 h 79"/>
                <a:gd name="T4" fmla="*/ 208092902 w 14"/>
                <a:gd name="T5" fmla="*/ 1068326622 h 79"/>
                <a:gd name="T6" fmla="*/ 208092902 w 14"/>
                <a:gd name="T7" fmla="*/ 0 h 79"/>
                <a:gd name="T8" fmla="*/ 0 w 14"/>
                <a:gd name="T9" fmla="*/ 18932254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6" name="Freeform 155@|5FFC:0|FBC:0|LFC:16777215|LBC:16777215"/>
            <p:cNvSpPr>
              <a:spLocks noEditPoints="1"/>
            </p:cNvSpPr>
            <p:nvPr/>
          </p:nvSpPr>
          <p:spPr bwMode="auto">
            <a:xfrm>
              <a:off x="7215465" y="3051481"/>
              <a:ext cx="249761" cy="347881"/>
            </a:xfrm>
            <a:custGeom>
              <a:avLst/>
              <a:gdLst>
                <a:gd name="T0" fmla="*/ 795810575 w 72"/>
                <a:gd name="T1" fmla="*/ 94693023 h 101"/>
                <a:gd name="T2" fmla="*/ 686041300 w 72"/>
                <a:gd name="T3" fmla="*/ 0 h 101"/>
                <a:gd name="T4" fmla="*/ 288139717 w 72"/>
                <a:gd name="T5" fmla="*/ 0 h 101"/>
                <a:gd name="T6" fmla="*/ 192090675 w 72"/>
                <a:gd name="T7" fmla="*/ 94693023 h 101"/>
                <a:gd name="T8" fmla="*/ 192090675 w 72"/>
                <a:gd name="T9" fmla="*/ 297602967 h 101"/>
                <a:gd name="T10" fmla="*/ 0 w 72"/>
                <a:gd name="T11" fmla="*/ 297602967 h 101"/>
                <a:gd name="T12" fmla="*/ 0 w 72"/>
                <a:gd name="T13" fmla="*/ 1366274016 h 101"/>
                <a:gd name="T14" fmla="*/ 987901250 w 72"/>
                <a:gd name="T15" fmla="*/ 1366274016 h 101"/>
                <a:gd name="T16" fmla="*/ 987901250 w 72"/>
                <a:gd name="T17" fmla="*/ 297602967 h 101"/>
                <a:gd name="T18" fmla="*/ 795810575 w 72"/>
                <a:gd name="T19" fmla="*/ 297602967 h 101"/>
                <a:gd name="T20" fmla="*/ 795810575 w 72"/>
                <a:gd name="T21" fmla="*/ 94693023 h 101"/>
                <a:gd name="T22" fmla="*/ 686041300 w 72"/>
                <a:gd name="T23" fmla="*/ 297602967 h 101"/>
                <a:gd name="T24" fmla="*/ 288139717 w 72"/>
                <a:gd name="T25" fmla="*/ 297602967 h 101"/>
                <a:gd name="T26" fmla="*/ 288139717 w 72"/>
                <a:gd name="T27" fmla="*/ 94693023 h 101"/>
                <a:gd name="T28" fmla="*/ 686041300 w 72"/>
                <a:gd name="T29" fmla="*/ 94693023 h 101"/>
                <a:gd name="T30" fmla="*/ 686041300 w 72"/>
                <a:gd name="T31" fmla="*/ 297602967 h 1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8" name="Freeform 156@|5FFC:0|FBC:0|LFC:16777215|LBC:16777215"/>
            <p:cNvSpPr/>
            <p:nvPr/>
          </p:nvSpPr>
          <p:spPr bwMode="auto">
            <a:xfrm>
              <a:off x="7491986" y="3127301"/>
              <a:ext cx="52033" cy="272061"/>
            </a:xfrm>
            <a:custGeom>
              <a:avLst/>
              <a:gdLst>
                <a:gd name="T0" fmla="*/ 0 w 15"/>
                <a:gd name="T1" fmla="*/ 0 h 79"/>
                <a:gd name="T2" fmla="*/ 0 w 15"/>
                <a:gd name="T3" fmla="*/ 1068326622 h 79"/>
                <a:gd name="T4" fmla="*/ 205809056 w 15"/>
                <a:gd name="T5" fmla="*/ 879004081 h 79"/>
                <a:gd name="T6" fmla="*/ 205809056 w 15"/>
                <a:gd name="T7" fmla="*/ 189322542 h 79"/>
                <a:gd name="T8" fmla="*/ 0 w 1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6793250" y="3616417"/>
              <a:ext cx="1062970" cy="1483699"/>
            </a:xfrm>
            <a:custGeom>
              <a:avLst/>
              <a:gdLst>
                <a:gd name="T0" fmla="*/ 1233226461 w 771"/>
                <a:gd name="T1" fmla="*/ 398915660 h 1076"/>
                <a:gd name="T2" fmla="*/ 1235393531 w 771"/>
                <a:gd name="T3" fmla="*/ 394580853 h 1076"/>
                <a:gd name="T4" fmla="*/ 1228890848 w 771"/>
                <a:gd name="T5" fmla="*/ 390244573 h 1076"/>
                <a:gd name="T6" fmla="*/ 1224556707 w 771"/>
                <a:gd name="T7" fmla="*/ 385908293 h 1076"/>
                <a:gd name="T8" fmla="*/ 1222389636 w 771"/>
                <a:gd name="T9" fmla="*/ 383740890 h 1076"/>
                <a:gd name="T10" fmla="*/ 1220222566 w 771"/>
                <a:gd name="T11" fmla="*/ 381572013 h 1076"/>
                <a:gd name="T12" fmla="*/ 1218054024 w 771"/>
                <a:gd name="T13" fmla="*/ 379404610 h 1076"/>
                <a:gd name="T14" fmla="*/ 1207217199 w 771"/>
                <a:gd name="T15" fmla="*/ 279674590 h 1076"/>
                <a:gd name="T16" fmla="*/ 1207217199 w 771"/>
                <a:gd name="T17" fmla="*/ 279674590 h 1076"/>
                <a:gd name="T18" fmla="*/ 1207217199 w 771"/>
                <a:gd name="T19" fmla="*/ 277507187 h 1076"/>
                <a:gd name="T20" fmla="*/ 1207217199 w 771"/>
                <a:gd name="T21" fmla="*/ 277507187 h 1076"/>
                <a:gd name="T22" fmla="*/ 1222389636 w 771"/>
                <a:gd name="T23" fmla="*/ 249322104 h 1076"/>
                <a:gd name="T24" fmla="*/ 1185543551 w 771"/>
                <a:gd name="T25" fmla="*/ 49865010 h 1076"/>
                <a:gd name="T26" fmla="*/ 1057670205 w 771"/>
                <a:gd name="T27" fmla="*/ 0 h 1076"/>
                <a:gd name="T28" fmla="*/ 877779808 w 771"/>
                <a:gd name="T29" fmla="*/ 177778640 h 1076"/>
                <a:gd name="T30" fmla="*/ 899453456 w 771"/>
                <a:gd name="T31" fmla="*/ 271003503 h 1076"/>
                <a:gd name="T32" fmla="*/ 905954667 w 771"/>
                <a:gd name="T33" fmla="*/ 316530760 h 1076"/>
                <a:gd name="T34" fmla="*/ 888616632 w 771"/>
                <a:gd name="T35" fmla="*/ 388075697 h 1076"/>
                <a:gd name="T36" fmla="*/ 886449562 w 771"/>
                <a:gd name="T37" fmla="*/ 394580853 h 1076"/>
                <a:gd name="T38" fmla="*/ 886449562 w 771"/>
                <a:gd name="T39" fmla="*/ 392411977 h 1076"/>
                <a:gd name="T40" fmla="*/ 882113949 w 771"/>
                <a:gd name="T41" fmla="*/ 396748257 h 1076"/>
                <a:gd name="T42" fmla="*/ 879946878 w 771"/>
                <a:gd name="T43" fmla="*/ 398915660 h 1076"/>
                <a:gd name="T44" fmla="*/ 871277124 w 771"/>
                <a:gd name="T45" fmla="*/ 403251940 h 1076"/>
                <a:gd name="T46" fmla="*/ 869110054 w 771"/>
                <a:gd name="T47" fmla="*/ 411924500 h 1076"/>
                <a:gd name="T48" fmla="*/ 444308316 w 771"/>
                <a:gd name="T49" fmla="*/ 411924500 h 1076"/>
                <a:gd name="T50" fmla="*/ 294759849 w 771"/>
                <a:gd name="T51" fmla="*/ 1758266510 h 1076"/>
                <a:gd name="T52" fmla="*/ 351112512 w 771"/>
                <a:gd name="T53" fmla="*/ 1710570377 h 1076"/>
                <a:gd name="T54" fmla="*/ 353279582 w 771"/>
                <a:gd name="T55" fmla="*/ 1697563010 h 1076"/>
                <a:gd name="T56" fmla="*/ 353279582 w 771"/>
                <a:gd name="T57" fmla="*/ 1695394134 h 1076"/>
                <a:gd name="T58" fmla="*/ 561344838 w 771"/>
                <a:gd name="T59" fmla="*/ 1545800577 h 1076"/>
                <a:gd name="T60" fmla="*/ 784582532 w 771"/>
                <a:gd name="T61" fmla="*/ 1769107946 h 1076"/>
                <a:gd name="T62" fmla="*/ 643705291 w 771"/>
                <a:gd name="T63" fmla="*/ 1975070196 h 1076"/>
                <a:gd name="T64" fmla="*/ 639369678 w 771"/>
                <a:gd name="T65" fmla="*/ 1975070196 h 1076"/>
                <a:gd name="T66" fmla="*/ 596023853 w 771"/>
                <a:gd name="T67" fmla="*/ 1996750123 h 1076"/>
                <a:gd name="T68" fmla="*/ 866942984 w 771"/>
                <a:gd name="T69" fmla="*/ 2147483647 h 1076"/>
                <a:gd name="T70" fmla="*/ 1248397425 w 771"/>
                <a:gd name="T71" fmla="*/ 411924500 h 1076"/>
                <a:gd name="T72" fmla="*/ 1233226461 w 771"/>
                <a:gd name="T73" fmla="*/ 403251940 h 10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1" h="1076">
                  <a:moveTo>
                    <a:pt x="569" y="186"/>
                  </a:moveTo>
                  <a:cubicBezTo>
                    <a:pt x="569" y="184"/>
                    <a:pt x="569" y="184"/>
                    <a:pt x="569" y="184"/>
                  </a:cubicBezTo>
                  <a:cubicBezTo>
                    <a:pt x="569" y="183"/>
                    <a:pt x="569" y="183"/>
                    <a:pt x="569" y="183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66" y="181"/>
                    <a:pt x="567" y="181"/>
                    <a:pt x="567" y="180"/>
                  </a:cubicBezTo>
                  <a:cubicBezTo>
                    <a:pt x="566" y="180"/>
                    <a:pt x="566" y="180"/>
                    <a:pt x="566" y="180"/>
                  </a:cubicBezTo>
                  <a:cubicBezTo>
                    <a:pt x="565" y="178"/>
                    <a:pt x="565" y="178"/>
                    <a:pt x="565" y="178"/>
                  </a:cubicBezTo>
                  <a:cubicBezTo>
                    <a:pt x="564" y="178"/>
                    <a:pt x="564" y="178"/>
                    <a:pt x="564" y="178"/>
                  </a:cubicBezTo>
                  <a:cubicBezTo>
                    <a:pt x="564" y="177"/>
                    <a:pt x="564" y="177"/>
                    <a:pt x="564" y="177"/>
                  </a:cubicBezTo>
                  <a:cubicBezTo>
                    <a:pt x="564" y="177"/>
                    <a:pt x="564" y="177"/>
                    <a:pt x="564" y="177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5"/>
                    <a:pt x="563" y="175"/>
                    <a:pt x="562" y="175"/>
                  </a:cubicBezTo>
                  <a:cubicBezTo>
                    <a:pt x="557" y="166"/>
                    <a:pt x="554" y="157"/>
                    <a:pt x="554" y="146"/>
                  </a:cubicBezTo>
                  <a:cubicBezTo>
                    <a:pt x="554" y="140"/>
                    <a:pt x="555" y="134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9" y="123"/>
                    <a:pt x="561" y="119"/>
                    <a:pt x="564" y="115"/>
                  </a:cubicBezTo>
                  <a:cubicBezTo>
                    <a:pt x="568" y="105"/>
                    <a:pt x="571" y="94"/>
                    <a:pt x="571" y="82"/>
                  </a:cubicBezTo>
                  <a:cubicBezTo>
                    <a:pt x="571" y="59"/>
                    <a:pt x="562" y="38"/>
                    <a:pt x="547" y="23"/>
                  </a:cubicBezTo>
                  <a:cubicBezTo>
                    <a:pt x="545" y="22"/>
                    <a:pt x="543" y="20"/>
                    <a:pt x="541" y="18"/>
                  </a:cubicBezTo>
                  <a:cubicBezTo>
                    <a:pt x="527" y="7"/>
                    <a:pt x="508" y="0"/>
                    <a:pt x="488" y="0"/>
                  </a:cubicBezTo>
                  <a:cubicBezTo>
                    <a:pt x="465" y="0"/>
                    <a:pt x="443" y="10"/>
                    <a:pt x="428" y="25"/>
                  </a:cubicBezTo>
                  <a:cubicBezTo>
                    <a:pt x="414" y="40"/>
                    <a:pt x="405" y="60"/>
                    <a:pt x="405" y="82"/>
                  </a:cubicBezTo>
                  <a:cubicBezTo>
                    <a:pt x="405" y="95"/>
                    <a:pt x="408" y="107"/>
                    <a:pt x="413" y="118"/>
                  </a:cubicBezTo>
                  <a:cubicBezTo>
                    <a:pt x="415" y="120"/>
                    <a:pt x="414" y="122"/>
                    <a:pt x="415" y="125"/>
                  </a:cubicBezTo>
                  <a:cubicBezTo>
                    <a:pt x="418" y="131"/>
                    <a:pt x="418" y="138"/>
                    <a:pt x="418" y="146"/>
                  </a:cubicBezTo>
                  <a:cubicBezTo>
                    <a:pt x="418" y="146"/>
                    <a:pt x="418" y="146"/>
                    <a:pt x="418" y="146"/>
                  </a:cubicBezTo>
                  <a:cubicBezTo>
                    <a:pt x="418" y="157"/>
                    <a:pt x="416" y="167"/>
                    <a:pt x="410" y="176"/>
                  </a:cubicBezTo>
                  <a:cubicBezTo>
                    <a:pt x="410" y="177"/>
                    <a:pt x="410" y="178"/>
                    <a:pt x="410" y="179"/>
                  </a:cubicBezTo>
                  <a:cubicBezTo>
                    <a:pt x="410" y="180"/>
                    <a:pt x="410" y="180"/>
                    <a:pt x="410" y="180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09" y="181"/>
                    <a:pt x="409" y="181"/>
                    <a:pt x="409" y="181"/>
                  </a:cubicBezTo>
                  <a:cubicBezTo>
                    <a:pt x="409" y="181"/>
                    <a:pt x="409" y="181"/>
                    <a:pt x="409" y="181"/>
                  </a:cubicBezTo>
                  <a:cubicBezTo>
                    <a:pt x="409" y="182"/>
                    <a:pt x="408" y="182"/>
                    <a:pt x="407" y="183"/>
                  </a:cubicBezTo>
                  <a:cubicBezTo>
                    <a:pt x="407" y="184"/>
                    <a:pt x="407" y="184"/>
                    <a:pt x="407" y="184"/>
                  </a:cubicBezTo>
                  <a:cubicBezTo>
                    <a:pt x="406" y="184"/>
                    <a:pt x="406" y="184"/>
                    <a:pt x="406" y="184"/>
                  </a:cubicBezTo>
                  <a:cubicBezTo>
                    <a:pt x="406" y="184"/>
                    <a:pt x="406" y="184"/>
                    <a:pt x="406" y="184"/>
                  </a:cubicBezTo>
                  <a:cubicBezTo>
                    <a:pt x="405" y="185"/>
                    <a:pt x="403" y="186"/>
                    <a:pt x="402" y="186"/>
                  </a:cubicBezTo>
                  <a:cubicBezTo>
                    <a:pt x="402" y="186"/>
                    <a:pt x="402" y="188"/>
                    <a:pt x="402" y="188"/>
                  </a:cubicBezTo>
                  <a:cubicBezTo>
                    <a:pt x="401" y="188"/>
                    <a:pt x="401" y="190"/>
                    <a:pt x="401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205" y="190"/>
                    <a:pt x="205" y="190"/>
                    <a:pt x="205" y="190"/>
                  </a:cubicBezTo>
                  <a:cubicBezTo>
                    <a:pt x="201" y="374"/>
                    <a:pt x="124" y="550"/>
                    <a:pt x="0" y="675"/>
                  </a:cubicBezTo>
                  <a:cubicBezTo>
                    <a:pt x="136" y="811"/>
                    <a:pt x="136" y="811"/>
                    <a:pt x="136" y="811"/>
                  </a:cubicBezTo>
                  <a:cubicBezTo>
                    <a:pt x="143" y="809"/>
                    <a:pt x="149" y="806"/>
                    <a:pt x="154" y="801"/>
                  </a:cubicBezTo>
                  <a:cubicBezTo>
                    <a:pt x="157" y="797"/>
                    <a:pt x="160" y="793"/>
                    <a:pt x="162" y="789"/>
                  </a:cubicBezTo>
                  <a:cubicBezTo>
                    <a:pt x="162" y="787"/>
                    <a:pt x="163" y="785"/>
                    <a:pt x="163" y="783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2"/>
                    <a:pt x="163" y="782"/>
                    <a:pt x="163" y="782"/>
                  </a:cubicBezTo>
                  <a:cubicBezTo>
                    <a:pt x="168" y="768"/>
                    <a:pt x="177" y="755"/>
                    <a:pt x="188" y="743"/>
                  </a:cubicBezTo>
                  <a:cubicBezTo>
                    <a:pt x="208" y="724"/>
                    <a:pt x="233" y="713"/>
                    <a:pt x="259" y="713"/>
                  </a:cubicBezTo>
                  <a:cubicBezTo>
                    <a:pt x="286" y="713"/>
                    <a:pt x="312" y="723"/>
                    <a:pt x="332" y="743"/>
                  </a:cubicBezTo>
                  <a:cubicBezTo>
                    <a:pt x="352" y="763"/>
                    <a:pt x="362" y="790"/>
                    <a:pt x="362" y="816"/>
                  </a:cubicBezTo>
                  <a:cubicBezTo>
                    <a:pt x="362" y="842"/>
                    <a:pt x="352" y="868"/>
                    <a:pt x="332" y="888"/>
                  </a:cubicBezTo>
                  <a:cubicBezTo>
                    <a:pt x="322" y="898"/>
                    <a:pt x="310" y="906"/>
                    <a:pt x="297" y="911"/>
                  </a:cubicBezTo>
                  <a:cubicBezTo>
                    <a:pt x="296" y="911"/>
                    <a:pt x="296" y="911"/>
                    <a:pt x="296" y="911"/>
                  </a:cubicBezTo>
                  <a:cubicBezTo>
                    <a:pt x="296" y="911"/>
                    <a:pt x="296" y="911"/>
                    <a:pt x="295" y="911"/>
                  </a:cubicBezTo>
                  <a:cubicBezTo>
                    <a:pt x="291" y="912"/>
                    <a:pt x="288" y="913"/>
                    <a:pt x="284" y="915"/>
                  </a:cubicBezTo>
                  <a:cubicBezTo>
                    <a:pt x="281" y="916"/>
                    <a:pt x="278" y="918"/>
                    <a:pt x="275" y="921"/>
                  </a:cubicBezTo>
                  <a:cubicBezTo>
                    <a:pt x="270" y="926"/>
                    <a:pt x="267" y="933"/>
                    <a:pt x="266" y="939"/>
                  </a:cubicBezTo>
                  <a:cubicBezTo>
                    <a:pt x="400" y="1076"/>
                    <a:pt x="400" y="1076"/>
                    <a:pt x="400" y="1076"/>
                  </a:cubicBezTo>
                  <a:cubicBezTo>
                    <a:pt x="627" y="847"/>
                    <a:pt x="767" y="534"/>
                    <a:pt x="771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3" y="190"/>
                    <a:pt x="571" y="187"/>
                    <a:pt x="569" y="186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anchor="ctr">
              <a:noAutofit/>
            </a:bodyPr>
            <a:lstStyle/>
            <a:p>
              <a:pPr lvl="0" algn="l"/>
              <a:endParaRPr lang="zh-CN" altLang="en-US">
                <a:sym typeface="+mn-ea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5855159" y="2097038"/>
              <a:ext cx="1477752" cy="1064457"/>
            </a:xfrm>
            <a:custGeom>
              <a:avLst/>
              <a:gdLst>
                <a:gd name="T0" fmla="*/ 393615790 w 1073"/>
                <a:gd name="T1" fmla="*/ 437895885 h 772"/>
                <a:gd name="T2" fmla="*/ 393615790 w 1073"/>
                <a:gd name="T3" fmla="*/ 444399231 h 772"/>
                <a:gd name="T4" fmla="*/ 389290697 w 1073"/>
                <a:gd name="T5" fmla="*/ 446566522 h 772"/>
                <a:gd name="T6" fmla="*/ 384964134 w 1073"/>
                <a:gd name="T7" fmla="*/ 448733813 h 772"/>
                <a:gd name="T8" fmla="*/ 382802323 w 1073"/>
                <a:gd name="T9" fmla="*/ 448733813 h 772"/>
                <a:gd name="T10" fmla="*/ 380639041 w 1073"/>
                <a:gd name="T11" fmla="*/ 450902577 h 772"/>
                <a:gd name="T12" fmla="*/ 376313949 w 1073"/>
                <a:gd name="T13" fmla="*/ 453069868 h 772"/>
                <a:gd name="T14" fmla="*/ 276827993 w 1073"/>
                <a:gd name="T15" fmla="*/ 463909269 h 772"/>
                <a:gd name="T16" fmla="*/ 276827993 w 1073"/>
                <a:gd name="T17" fmla="*/ 463909269 h 772"/>
                <a:gd name="T18" fmla="*/ 276827993 w 1073"/>
                <a:gd name="T19" fmla="*/ 463909269 h 772"/>
                <a:gd name="T20" fmla="*/ 276827993 w 1073"/>
                <a:gd name="T21" fmla="*/ 463909269 h 772"/>
                <a:gd name="T22" fmla="*/ 248712684 w 1073"/>
                <a:gd name="T23" fmla="*/ 448733813 h 772"/>
                <a:gd name="T24" fmla="*/ 49742243 w 1073"/>
                <a:gd name="T25" fmla="*/ 485586597 h 772"/>
                <a:gd name="T26" fmla="*/ 0 w 1073"/>
                <a:gd name="T27" fmla="*/ 613487697 h 772"/>
                <a:gd name="T28" fmla="*/ 175180226 w 1073"/>
                <a:gd name="T29" fmla="*/ 793414092 h 772"/>
                <a:gd name="T30" fmla="*/ 268177807 w 1073"/>
                <a:gd name="T31" fmla="*/ 771736763 h 772"/>
                <a:gd name="T32" fmla="*/ 315756768 w 1073"/>
                <a:gd name="T33" fmla="*/ 765233417 h 772"/>
                <a:gd name="T34" fmla="*/ 384964134 w 1073"/>
                <a:gd name="T35" fmla="*/ 782574691 h 772"/>
                <a:gd name="T36" fmla="*/ 387127416 w 1073"/>
                <a:gd name="T37" fmla="*/ 784743454 h 772"/>
                <a:gd name="T38" fmla="*/ 387127416 w 1073"/>
                <a:gd name="T39" fmla="*/ 784743454 h 772"/>
                <a:gd name="T40" fmla="*/ 393615790 w 1073"/>
                <a:gd name="T41" fmla="*/ 789078037 h 772"/>
                <a:gd name="T42" fmla="*/ 395777601 w 1073"/>
                <a:gd name="T43" fmla="*/ 791246800 h 772"/>
                <a:gd name="T44" fmla="*/ 402265975 w 1073"/>
                <a:gd name="T45" fmla="*/ 799917438 h 772"/>
                <a:gd name="T46" fmla="*/ 395777601 w 1073"/>
                <a:gd name="T47" fmla="*/ 802084729 h 772"/>
                <a:gd name="T48" fmla="*/ 395777601 w 1073"/>
                <a:gd name="T49" fmla="*/ 1226973922 h 772"/>
                <a:gd name="T50" fmla="*/ 1751805197 w 1073"/>
                <a:gd name="T51" fmla="*/ 1378719641 h 772"/>
                <a:gd name="T52" fmla="*/ 1751805197 w 1073"/>
                <a:gd name="T53" fmla="*/ 1376552350 h 772"/>
                <a:gd name="T54" fmla="*/ 1751805197 w 1073"/>
                <a:gd name="T55" fmla="*/ 1372216295 h 772"/>
                <a:gd name="T56" fmla="*/ 1708551328 w 1073"/>
                <a:gd name="T57" fmla="*/ 1320189528 h 772"/>
                <a:gd name="T58" fmla="*/ 1710713139 w 1073"/>
                <a:gd name="T59" fmla="*/ 1320189528 h 772"/>
                <a:gd name="T60" fmla="*/ 1697737861 w 1073"/>
                <a:gd name="T61" fmla="*/ 1320189528 h 772"/>
                <a:gd name="T62" fmla="*/ 1695574580 w 1073"/>
                <a:gd name="T63" fmla="*/ 1320189528 h 772"/>
                <a:gd name="T64" fmla="*/ 1609065372 w 1073"/>
                <a:gd name="T65" fmla="*/ 1265993997 h 772"/>
                <a:gd name="T66" fmla="*/ 1544184570 w 1073"/>
                <a:gd name="T67" fmla="*/ 1103408877 h 772"/>
                <a:gd name="T68" fmla="*/ 1717201514 w 1073"/>
                <a:gd name="T69" fmla="*/ 895300335 h 772"/>
                <a:gd name="T70" fmla="*/ 1922660329 w 1073"/>
                <a:gd name="T71" fmla="*/ 953831921 h 772"/>
                <a:gd name="T72" fmla="*/ 1972402572 w 1073"/>
                <a:gd name="T73" fmla="*/ 1031872072 h 772"/>
                <a:gd name="T74" fmla="*/ 1981054228 w 1073"/>
                <a:gd name="T75" fmla="*/ 1057885455 h 772"/>
                <a:gd name="T76" fmla="*/ 2032959752 w 1073"/>
                <a:gd name="T77" fmla="*/ 1099074294 h 772"/>
                <a:gd name="T78" fmla="*/ 395777601 w 1073"/>
                <a:gd name="T79" fmla="*/ 0 h 772"/>
                <a:gd name="T80" fmla="*/ 395777601 w 1073"/>
                <a:gd name="T81" fmla="*/ 424889193 h 7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3" h="772">
                  <a:moveTo>
                    <a:pt x="182" y="202"/>
                  </a:moveTo>
                  <a:cubicBezTo>
                    <a:pt x="182" y="202"/>
                    <a:pt x="182" y="202"/>
                    <a:pt x="182" y="202"/>
                  </a:cubicBezTo>
                  <a:cubicBezTo>
                    <a:pt x="182" y="204"/>
                    <a:pt x="182" y="204"/>
                    <a:pt x="182" y="204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1" y="205"/>
                    <a:pt x="180" y="206"/>
                    <a:pt x="180" y="206"/>
                  </a:cubicBezTo>
                  <a:cubicBezTo>
                    <a:pt x="179" y="206"/>
                    <a:pt x="179" y="206"/>
                    <a:pt x="179" y="206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5" y="208"/>
                    <a:pt x="175" y="208"/>
                    <a:pt x="174" y="209"/>
                  </a:cubicBezTo>
                  <a:cubicBezTo>
                    <a:pt x="166" y="214"/>
                    <a:pt x="156" y="217"/>
                    <a:pt x="146" y="217"/>
                  </a:cubicBezTo>
                  <a:cubicBezTo>
                    <a:pt x="140" y="217"/>
                    <a:pt x="134" y="216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3" y="212"/>
                    <a:pt x="118" y="210"/>
                    <a:pt x="115" y="207"/>
                  </a:cubicBezTo>
                  <a:cubicBezTo>
                    <a:pt x="105" y="203"/>
                    <a:pt x="93" y="200"/>
                    <a:pt x="81" y="200"/>
                  </a:cubicBezTo>
                  <a:cubicBezTo>
                    <a:pt x="59" y="200"/>
                    <a:pt x="38" y="209"/>
                    <a:pt x="23" y="224"/>
                  </a:cubicBezTo>
                  <a:cubicBezTo>
                    <a:pt x="21" y="226"/>
                    <a:pt x="20" y="228"/>
                    <a:pt x="18" y="230"/>
                  </a:cubicBezTo>
                  <a:cubicBezTo>
                    <a:pt x="7" y="244"/>
                    <a:pt x="0" y="263"/>
                    <a:pt x="0" y="283"/>
                  </a:cubicBezTo>
                  <a:cubicBezTo>
                    <a:pt x="0" y="306"/>
                    <a:pt x="10" y="328"/>
                    <a:pt x="25" y="343"/>
                  </a:cubicBezTo>
                  <a:cubicBezTo>
                    <a:pt x="40" y="357"/>
                    <a:pt x="59" y="366"/>
                    <a:pt x="81" y="366"/>
                  </a:cubicBezTo>
                  <a:cubicBezTo>
                    <a:pt x="94" y="366"/>
                    <a:pt x="107" y="363"/>
                    <a:pt x="118" y="358"/>
                  </a:cubicBezTo>
                  <a:cubicBezTo>
                    <a:pt x="120" y="356"/>
                    <a:pt x="122" y="357"/>
                    <a:pt x="124" y="356"/>
                  </a:cubicBezTo>
                  <a:cubicBezTo>
                    <a:pt x="131" y="353"/>
                    <a:pt x="138" y="353"/>
                    <a:pt x="14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57" y="353"/>
                    <a:pt x="167" y="355"/>
                    <a:pt x="175" y="361"/>
                  </a:cubicBezTo>
                  <a:cubicBezTo>
                    <a:pt x="176" y="361"/>
                    <a:pt x="177" y="361"/>
                    <a:pt x="178" y="361"/>
                  </a:cubicBezTo>
                  <a:cubicBezTo>
                    <a:pt x="178" y="361"/>
                    <a:pt x="178" y="361"/>
                    <a:pt x="178" y="361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80" y="362"/>
                    <a:pt x="180" y="362"/>
                    <a:pt x="180" y="362"/>
                  </a:cubicBezTo>
                  <a:cubicBezTo>
                    <a:pt x="181" y="362"/>
                    <a:pt x="181" y="363"/>
                    <a:pt x="182" y="364"/>
                  </a:cubicBezTo>
                  <a:cubicBezTo>
                    <a:pt x="183" y="364"/>
                    <a:pt x="183" y="364"/>
                    <a:pt x="183" y="364"/>
                  </a:cubicBezTo>
                  <a:cubicBezTo>
                    <a:pt x="183" y="365"/>
                    <a:pt x="183" y="365"/>
                    <a:pt x="183" y="365"/>
                  </a:cubicBezTo>
                  <a:cubicBezTo>
                    <a:pt x="184" y="365"/>
                    <a:pt x="184" y="365"/>
                    <a:pt x="184" y="365"/>
                  </a:cubicBezTo>
                  <a:cubicBezTo>
                    <a:pt x="185" y="366"/>
                    <a:pt x="185" y="368"/>
                    <a:pt x="186" y="369"/>
                  </a:cubicBezTo>
                  <a:cubicBezTo>
                    <a:pt x="186" y="369"/>
                    <a:pt x="184" y="369"/>
                    <a:pt x="184" y="369"/>
                  </a:cubicBezTo>
                  <a:cubicBezTo>
                    <a:pt x="184" y="370"/>
                    <a:pt x="183" y="370"/>
                    <a:pt x="183" y="370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3" y="566"/>
                    <a:pt x="183" y="566"/>
                    <a:pt x="183" y="566"/>
                  </a:cubicBezTo>
                  <a:cubicBezTo>
                    <a:pt x="375" y="570"/>
                    <a:pt x="547" y="648"/>
                    <a:pt x="673" y="772"/>
                  </a:cubicBezTo>
                  <a:cubicBezTo>
                    <a:pt x="810" y="636"/>
                    <a:pt x="810" y="636"/>
                    <a:pt x="810" y="636"/>
                  </a:cubicBezTo>
                  <a:cubicBezTo>
                    <a:pt x="810" y="636"/>
                    <a:pt x="810" y="636"/>
                    <a:pt x="810" y="636"/>
                  </a:cubicBezTo>
                  <a:cubicBezTo>
                    <a:pt x="810" y="636"/>
                    <a:pt x="810" y="635"/>
                    <a:pt x="810" y="635"/>
                  </a:cubicBezTo>
                  <a:cubicBezTo>
                    <a:pt x="810" y="634"/>
                    <a:pt x="810" y="634"/>
                    <a:pt x="810" y="634"/>
                  </a:cubicBezTo>
                  <a:cubicBezTo>
                    <a:pt x="810" y="634"/>
                    <a:pt x="810" y="633"/>
                    <a:pt x="810" y="633"/>
                  </a:cubicBezTo>
                  <a:cubicBezTo>
                    <a:pt x="808" y="628"/>
                    <a:pt x="806" y="622"/>
                    <a:pt x="801" y="617"/>
                  </a:cubicBezTo>
                  <a:cubicBezTo>
                    <a:pt x="798" y="614"/>
                    <a:pt x="794" y="613"/>
                    <a:pt x="790" y="609"/>
                  </a:cubicBezTo>
                  <a:cubicBezTo>
                    <a:pt x="791" y="609"/>
                    <a:pt x="791" y="609"/>
                    <a:pt x="791" y="609"/>
                  </a:cubicBezTo>
                  <a:cubicBezTo>
                    <a:pt x="791" y="609"/>
                    <a:pt x="791" y="609"/>
                    <a:pt x="791" y="609"/>
                  </a:cubicBezTo>
                  <a:cubicBezTo>
                    <a:pt x="791" y="610"/>
                    <a:pt x="791" y="610"/>
                    <a:pt x="791" y="610"/>
                  </a:cubicBezTo>
                  <a:cubicBezTo>
                    <a:pt x="787" y="609"/>
                    <a:pt x="787" y="609"/>
                    <a:pt x="785" y="609"/>
                  </a:cubicBezTo>
                  <a:cubicBezTo>
                    <a:pt x="784" y="609"/>
                    <a:pt x="784" y="609"/>
                    <a:pt x="784" y="609"/>
                  </a:cubicBezTo>
                  <a:cubicBezTo>
                    <a:pt x="784" y="609"/>
                    <a:pt x="784" y="609"/>
                    <a:pt x="784" y="609"/>
                  </a:cubicBezTo>
                  <a:cubicBezTo>
                    <a:pt x="783" y="609"/>
                    <a:pt x="783" y="609"/>
                    <a:pt x="783" y="609"/>
                  </a:cubicBezTo>
                  <a:cubicBezTo>
                    <a:pt x="769" y="604"/>
                    <a:pt x="756" y="596"/>
                    <a:pt x="744" y="584"/>
                  </a:cubicBezTo>
                  <a:cubicBezTo>
                    <a:pt x="727" y="567"/>
                    <a:pt x="717" y="545"/>
                    <a:pt x="715" y="522"/>
                  </a:cubicBezTo>
                  <a:cubicBezTo>
                    <a:pt x="714" y="518"/>
                    <a:pt x="714" y="513"/>
                    <a:pt x="714" y="509"/>
                  </a:cubicBezTo>
                  <a:cubicBezTo>
                    <a:pt x="714" y="484"/>
                    <a:pt x="723" y="459"/>
                    <a:pt x="743" y="440"/>
                  </a:cubicBezTo>
                  <a:cubicBezTo>
                    <a:pt x="757" y="425"/>
                    <a:pt x="775" y="416"/>
                    <a:pt x="794" y="413"/>
                  </a:cubicBezTo>
                  <a:cubicBezTo>
                    <a:pt x="802" y="411"/>
                    <a:pt x="810" y="410"/>
                    <a:pt x="818" y="410"/>
                  </a:cubicBezTo>
                  <a:cubicBezTo>
                    <a:pt x="843" y="410"/>
                    <a:pt x="869" y="420"/>
                    <a:pt x="889" y="440"/>
                  </a:cubicBezTo>
                  <a:cubicBezTo>
                    <a:pt x="899" y="450"/>
                    <a:pt x="907" y="463"/>
                    <a:pt x="912" y="476"/>
                  </a:cubicBezTo>
                  <a:cubicBezTo>
                    <a:pt x="912" y="476"/>
                    <a:pt x="912" y="476"/>
                    <a:pt x="912" y="476"/>
                  </a:cubicBezTo>
                  <a:cubicBezTo>
                    <a:pt x="912" y="476"/>
                    <a:pt x="912" y="477"/>
                    <a:pt x="912" y="477"/>
                  </a:cubicBezTo>
                  <a:cubicBezTo>
                    <a:pt x="913" y="481"/>
                    <a:pt x="914" y="485"/>
                    <a:pt x="916" y="488"/>
                  </a:cubicBezTo>
                  <a:cubicBezTo>
                    <a:pt x="917" y="492"/>
                    <a:pt x="920" y="495"/>
                    <a:pt x="922" y="497"/>
                  </a:cubicBezTo>
                  <a:cubicBezTo>
                    <a:pt x="927" y="502"/>
                    <a:pt x="934" y="505"/>
                    <a:pt x="940" y="507"/>
                  </a:cubicBezTo>
                  <a:cubicBezTo>
                    <a:pt x="1073" y="372"/>
                    <a:pt x="1073" y="372"/>
                    <a:pt x="1073" y="372"/>
                  </a:cubicBezTo>
                  <a:cubicBezTo>
                    <a:pt x="845" y="145"/>
                    <a:pt x="531" y="4"/>
                    <a:pt x="183" y="0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3" y="198"/>
                    <a:pt x="184" y="200"/>
                    <a:pt x="182" y="202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anchor="ctr">
              <a:noAutofit/>
            </a:bodyPr>
            <a:lstStyle/>
            <a:p>
              <a:pPr lvl="0" algn="l"/>
              <a:endParaRPr lang="zh-CN" altLang="en-US">
                <a:sym typeface="+mn-ea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6097487" y="4561940"/>
              <a:ext cx="1227991" cy="1054050"/>
            </a:xfrm>
            <a:custGeom>
              <a:avLst/>
              <a:gdLst>
                <a:gd name="T0" fmla="*/ 1627245234 w 892"/>
                <a:gd name="T1" fmla="*/ 551997184 h 765"/>
                <a:gd name="T2" fmla="*/ 1616438975 w 892"/>
                <a:gd name="T3" fmla="*/ 549832917 h 765"/>
                <a:gd name="T4" fmla="*/ 1616438975 w 892"/>
                <a:gd name="T5" fmla="*/ 549832917 h 765"/>
                <a:gd name="T6" fmla="*/ 1616438975 w 892"/>
                <a:gd name="T7" fmla="*/ 549832917 h 765"/>
                <a:gd name="T8" fmla="*/ 1625084276 w 892"/>
                <a:gd name="T9" fmla="*/ 541174374 h 765"/>
                <a:gd name="T10" fmla="*/ 1629406191 w 892"/>
                <a:gd name="T11" fmla="*/ 536844367 h 765"/>
                <a:gd name="T12" fmla="*/ 1629406191 w 892"/>
                <a:gd name="T13" fmla="*/ 534680099 h 765"/>
                <a:gd name="T14" fmla="*/ 1631567149 w 892"/>
                <a:gd name="T15" fmla="*/ 532514360 h 765"/>
                <a:gd name="T16" fmla="*/ 1661820557 w 892"/>
                <a:gd name="T17" fmla="*/ 471903089 h 765"/>
                <a:gd name="T18" fmla="*/ 1692075434 w 892"/>
                <a:gd name="T19" fmla="*/ 450255996 h 765"/>
                <a:gd name="T20" fmla="*/ 1692075434 w 892"/>
                <a:gd name="T21" fmla="*/ 450255996 h 765"/>
                <a:gd name="T22" fmla="*/ 1694236392 w 892"/>
                <a:gd name="T23" fmla="*/ 450255996 h 765"/>
                <a:gd name="T24" fmla="*/ 1694236392 w 892"/>
                <a:gd name="T25" fmla="*/ 450255996 h 765"/>
                <a:gd name="T26" fmla="*/ 1787159042 w 892"/>
                <a:gd name="T27" fmla="*/ 400469007 h 765"/>
                <a:gd name="T28" fmla="*/ 1787159042 w 892"/>
                <a:gd name="T29" fmla="*/ 147199642 h 765"/>
                <a:gd name="T30" fmla="*/ 1532160156 w 892"/>
                <a:gd name="T31" fmla="*/ 147199642 h 765"/>
                <a:gd name="T32" fmla="*/ 1484617617 w 892"/>
                <a:gd name="T33" fmla="*/ 229458005 h 765"/>
                <a:gd name="T34" fmla="*/ 1460847082 w 892"/>
                <a:gd name="T35" fmla="*/ 270586451 h 765"/>
                <a:gd name="T36" fmla="*/ 1393854454 w 892"/>
                <a:gd name="T37" fmla="*/ 303057826 h 765"/>
                <a:gd name="T38" fmla="*/ 1389532539 w 892"/>
                <a:gd name="T39" fmla="*/ 303057826 h 765"/>
                <a:gd name="T40" fmla="*/ 1389532539 w 892"/>
                <a:gd name="T41" fmla="*/ 303057826 h 765"/>
                <a:gd name="T42" fmla="*/ 1380888708 w 892"/>
                <a:gd name="T43" fmla="*/ 303057826 h 765"/>
                <a:gd name="T44" fmla="*/ 1378727750 w 892"/>
                <a:gd name="T45" fmla="*/ 303057826 h 765"/>
                <a:gd name="T46" fmla="*/ 1063219109 w 892"/>
                <a:gd name="T47" fmla="*/ 0 h 765"/>
                <a:gd name="T48" fmla="*/ 0 w 892"/>
                <a:gd name="T49" fmla="*/ 844230728 h 765"/>
                <a:gd name="T50" fmla="*/ 77795946 w 892"/>
                <a:gd name="T51" fmla="*/ 852889271 h 765"/>
                <a:gd name="T52" fmla="*/ 90763163 w 892"/>
                <a:gd name="T53" fmla="*/ 846394996 h 765"/>
                <a:gd name="T54" fmla="*/ 92924120 w 892"/>
                <a:gd name="T55" fmla="*/ 844230728 h 765"/>
                <a:gd name="T56" fmla="*/ 347923007 w 892"/>
                <a:gd name="T57" fmla="*/ 889689182 h 765"/>
                <a:gd name="T58" fmla="*/ 414915635 w 892"/>
                <a:gd name="T59" fmla="*/ 1043383098 h 765"/>
                <a:gd name="T60" fmla="*/ 190168686 w 892"/>
                <a:gd name="T61" fmla="*/ 1266346828 h 765"/>
                <a:gd name="T62" fmla="*/ 99406993 w 892"/>
                <a:gd name="T63" fmla="*/ 1244699736 h 765"/>
                <a:gd name="T64" fmla="*/ 75634989 w 892"/>
                <a:gd name="T65" fmla="*/ 1231711186 h 765"/>
                <a:gd name="T66" fmla="*/ 0 w 892"/>
                <a:gd name="T67" fmla="*/ 1242535468 h 765"/>
                <a:gd name="T68" fmla="*/ 1927625701 w 892"/>
                <a:gd name="T69" fmla="*/ 865877821 h 765"/>
                <a:gd name="T70" fmla="*/ 1627245234 w 892"/>
                <a:gd name="T71" fmla="*/ 554161452 h 7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2" h="765">
                  <a:moveTo>
                    <a:pt x="753" y="256"/>
                  </a:moveTo>
                  <a:cubicBezTo>
                    <a:pt x="753" y="255"/>
                    <a:pt x="753" y="255"/>
                    <a:pt x="753" y="255"/>
                  </a:cubicBezTo>
                  <a:cubicBezTo>
                    <a:pt x="751" y="254"/>
                    <a:pt x="751" y="254"/>
                    <a:pt x="751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2"/>
                    <a:pt x="751" y="251"/>
                    <a:pt x="751" y="251"/>
                  </a:cubicBezTo>
                  <a:cubicBezTo>
                    <a:pt x="752" y="250"/>
                    <a:pt x="752" y="250"/>
                    <a:pt x="752" y="250"/>
                  </a:cubicBezTo>
                  <a:cubicBezTo>
                    <a:pt x="753" y="249"/>
                    <a:pt x="753" y="249"/>
                    <a:pt x="753" y="249"/>
                  </a:cubicBezTo>
                  <a:cubicBezTo>
                    <a:pt x="754" y="248"/>
                    <a:pt x="754" y="248"/>
                    <a:pt x="754" y="248"/>
                  </a:cubicBezTo>
                  <a:cubicBezTo>
                    <a:pt x="754" y="247"/>
                    <a:pt x="754" y="247"/>
                    <a:pt x="754" y="247"/>
                  </a:cubicBezTo>
                  <a:cubicBezTo>
                    <a:pt x="754" y="247"/>
                    <a:pt x="754" y="247"/>
                    <a:pt x="754" y="247"/>
                  </a:cubicBezTo>
                  <a:cubicBezTo>
                    <a:pt x="754" y="246"/>
                    <a:pt x="754" y="246"/>
                    <a:pt x="754" y="246"/>
                  </a:cubicBezTo>
                  <a:cubicBezTo>
                    <a:pt x="755" y="246"/>
                    <a:pt x="755" y="246"/>
                    <a:pt x="755" y="246"/>
                  </a:cubicBezTo>
                  <a:cubicBezTo>
                    <a:pt x="755" y="245"/>
                    <a:pt x="755" y="245"/>
                    <a:pt x="755" y="244"/>
                  </a:cubicBezTo>
                  <a:cubicBezTo>
                    <a:pt x="757" y="235"/>
                    <a:pt x="762" y="226"/>
                    <a:pt x="769" y="218"/>
                  </a:cubicBezTo>
                  <a:cubicBezTo>
                    <a:pt x="773" y="214"/>
                    <a:pt x="778" y="210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9" y="205"/>
                    <a:pt x="794" y="204"/>
                    <a:pt x="798" y="203"/>
                  </a:cubicBezTo>
                  <a:cubicBezTo>
                    <a:pt x="808" y="199"/>
                    <a:pt x="818" y="193"/>
                    <a:pt x="827" y="185"/>
                  </a:cubicBezTo>
                  <a:cubicBezTo>
                    <a:pt x="843" y="169"/>
                    <a:pt x="851" y="147"/>
                    <a:pt x="851" y="126"/>
                  </a:cubicBezTo>
                  <a:cubicBezTo>
                    <a:pt x="851" y="105"/>
                    <a:pt x="843" y="84"/>
                    <a:pt x="827" y="68"/>
                  </a:cubicBezTo>
                  <a:cubicBezTo>
                    <a:pt x="810" y="51"/>
                    <a:pt x="789" y="43"/>
                    <a:pt x="768" y="43"/>
                  </a:cubicBezTo>
                  <a:cubicBezTo>
                    <a:pt x="747" y="43"/>
                    <a:pt x="726" y="51"/>
                    <a:pt x="709" y="68"/>
                  </a:cubicBezTo>
                  <a:cubicBezTo>
                    <a:pt x="700" y="77"/>
                    <a:pt x="694" y="88"/>
                    <a:pt x="690" y="99"/>
                  </a:cubicBezTo>
                  <a:cubicBezTo>
                    <a:pt x="689" y="101"/>
                    <a:pt x="688" y="104"/>
                    <a:pt x="687" y="106"/>
                  </a:cubicBezTo>
                  <a:cubicBezTo>
                    <a:pt x="685" y="113"/>
                    <a:pt x="681" y="119"/>
                    <a:pt x="676" y="125"/>
                  </a:cubicBezTo>
                  <a:cubicBezTo>
                    <a:pt x="676" y="125"/>
                    <a:pt x="676" y="125"/>
                    <a:pt x="676" y="125"/>
                  </a:cubicBezTo>
                  <a:cubicBezTo>
                    <a:pt x="668" y="132"/>
                    <a:pt x="658" y="137"/>
                    <a:pt x="648" y="139"/>
                  </a:cubicBezTo>
                  <a:cubicBezTo>
                    <a:pt x="647" y="139"/>
                    <a:pt x="646" y="140"/>
                    <a:pt x="645" y="140"/>
                  </a:cubicBezTo>
                  <a:cubicBezTo>
                    <a:pt x="644" y="140"/>
                    <a:pt x="644" y="140"/>
                    <a:pt x="644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2" y="140"/>
                    <a:pt x="641" y="140"/>
                    <a:pt x="640" y="140"/>
                  </a:cubicBezTo>
                  <a:cubicBezTo>
                    <a:pt x="639" y="140"/>
                    <a:pt x="639" y="140"/>
                    <a:pt x="639" y="140"/>
                  </a:cubicBezTo>
                  <a:cubicBezTo>
                    <a:pt x="638" y="140"/>
                    <a:pt x="638" y="140"/>
                    <a:pt x="638" y="140"/>
                  </a:cubicBezTo>
                  <a:cubicBezTo>
                    <a:pt x="638" y="140"/>
                    <a:pt x="638" y="140"/>
                    <a:pt x="638" y="140"/>
                  </a:cubicBezTo>
                  <a:cubicBezTo>
                    <a:pt x="636" y="140"/>
                    <a:pt x="634" y="139"/>
                    <a:pt x="633" y="138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355" y="131"/>
                    <a:pt x="172" y="198"/>
                    <a:pt x="0" y="199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9" y="394"/>
                    <a:pt x="14" y="396"/>
                    <a:pt x="21" y="396"/>
                  </a:cubicBezTo>
                  <a:cubicBezTo>
                    <a:pt x="26" y="396"/>
                    <a:pt x="32" y="395"/>
                    <a:pt x="36" y="394"/>
                  </a:cubicBezTo>
                  <a:cubicBezTo>
                    <a:pt x="38" y="393"/>
                    <a:pt x="40" y="392"/>
                    <a:pt x="42" y="391"/>
                  </a:cubicBezTo>
                  <a:cubicBezTo>
                    <a:pt x="42" y="391"/>
                    <a:pt x="42" y="391"/>
                    <a:pt x="42" y="391"/>
                  </a:cubicBezTo>
                  <a:cubicBezTo>
                    <a:pt x="43" y="391"/>
                    <a:pt x="43" y="391"/>
                    <a:pt x="43" y="391"/>
                  </a:cubicBezTo>
                  <a:cubicBezTo>
                    <a:pt x="43" y="390"/>
                    <a:pt x="43" y="390"/>
                    <a:pt x="43" y="390"/>
                  </a:cubicBezTo>
                  <a:cubicBezTo>
                    <a:pt x="57" y="384"/>
                    <a:pt x="72" y="380"/>
                    <a:pt x="88" y="380"/>
                  </a:cubicBezTo>
                  <a:cubicBezTo>
                    <a:pt x="117" y="380"/>
                    <a:pt x="142" y="392"/>
                    <a:pt x="161" y="411"/>
                  </a:cubicBezTo>
                  <a:cubicBezTo>
                    <a:pt x="162" y="412"/>
                    <a:pt x="162" y="412"/>
                    <a:pt x="163" y="413"/>
                  </a:cubicBezTo>
                  <a:cubicBezTo>
                    <a:pt x="181" y="430"/>
                    <a:pt x="192" y="455"/>
                    <a:pt x="192" y="482"/>
                  </a:cubicBezTo>
                  <a:cubicBezTo>
                    <a:pt x="192" y="506"/>
                    <a:pt x="183" y="528"/>
                    <a:pt x="169" y="545"/>
                  </a:cubicBezTo>
                  <a:cubicBezTo>
                    <a:pt x="150" y="569"/>
                    <a:pt x="121" y="585"/>
                    <a:pt x="88" y="585"/>
                  </a:cubicBezTo>
                  <a:cubicBezTo>
                    <a:pt x="73" y="585"/>
                    <a:pt x="59" y="581"/>
                    <a:pt x="46" y="576"/>
                  </a:cubicBezTo>
                  <a:cubicBezTo>
                    <a:pt x="46" y="576"/>
                    <a:pt x="46" y="575"/>
                    <a:pt x="46" y="575"/>
                  </a:cubicBezTo>
                  <a:cubicBezTo>
                    <a:pt x="45" y="575"/>
                    <a:pt x="45" y="575"/>
                    <a:pt x="45" y="575"/>
                  </a:cubicBezTo>
                  <a:cubicBezTo>
                    <a:pt x="41" y="573"/>
                    <a:pt x="38" y="571"/>
                    <a:pt x="35" y="569"/>
                  </a:cubicBezTo>
                  <a:cubicBezTo>
                    <a:pt x="31" y="568"/>
                    <a:pt x="25" y="567"/>
                    <a:pt x="21" y="567"/>
                  </a:cubicBezTo>
                  <a:cubicBezTo>
                    <a:pt x="14" y="567"/>
                    <a:pt x="9" y="570"/>
                    <a:pt x="0" y="574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323" y="764"/>
                    <a:pt x="645" y="642"/>
                    <a:pt x="892" y="400"/>
                  </a:cubicBezTo>
                  <a:cubicBezTo>
                    <a:pt x="754" y="261"/>
                    <a:pt x="754" y="261"/>
                    <a:pt x="754" y="261"/>
                  </a:cubicBezTo>
                  <a:cubicBezTo>
                    <a:pt x="753" y="260"/>
                    <a:pt x="753" y="258"/>
                    <a:pt x="753" y="256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anchor="ctr">
              <a:noAutofit/>
            </a:bodyPr>
            <a:lstStyle/>
            <a:p>
              <a:pPr lvl="0" algn="l"/>
              <a:endParaRPr lang="zh-CN" altLang="en-US">
                <a:sym typeface="+mn-ea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335780" y="2617373"/>
              <a:ext cx="1062971" cy="1479238"/>
            </a:xfrm>
            <a:custGeom>
              <a:avLst/>
              <a:gdLst>
                <a:gd name="T0" fmla="*/ 437807491 w 771"/>
                <a:gd name="T1" fmla="*/ 1927270071 h 1074"/>
                <a:gd name="T2" fmla="*/ 435638946 w 771"/>
                <a:gd name="T3" fmla="*/ 1929432042 h 1074"/>
                <a:gd name="T4" fmla="*/ 442141635 w 771"/>
                <a:gd name="T5" fmla="*/ 1933758924 h 1074"/>
                <a:gd name="T6" fmla="*/ 446475780 w 771"/>
                <a:gd name="T7" fmla="*/ 1935922365 h 1074"/>
                <a:gd name="T8" fmla="*/ 448644324 w 771"/>
                <a:gd name="T9" fmla="*/ 1940247776 h 1074"/>
                <a:gd name="T10" fmla="*/ 450811396 w 771"/>
                <a:gd name="T11" fmla="*/ 1942411217 h 1074"/>
                <a:gd name="T12" fmla="*/ 452978469 w 771"/>
                <a:gd name="T13" fmla="*/ 1944574658 h 1074"/>
                <a:gd name="T14" fmla="*/ 463815302 w 771"/>
                <a:gd name="T15" fmla="*/ 2044073828 h 1074"/>
                <a:gd name="T16" fmla="*/ 463815302 w 771"/>
                <a:gd name="T17" fmla="*/ 2044073828 h 1074"/>
                <a:gd name="T18" fmla="*/ 463815302 w 771"/>
                <a:gd name="T19" fmla="*/ 2044073828 h 1074"/>
                <a:gd name="T20" fmla="*/ 463815302 w 771"/>
                <a:gd name="T21" fmla="*/ 2046237269 h 1074"/>
                <a:gd name="T22" fmla="*/ 448644324 w 771"/>
                <a:gd name="T23" fmla="*/ 2074356120 h 1074"/>
                <a:gd name="T24" fmla="*/ 485488970 w 771"/>
                <a:gd name="T25" fmla="*/ 2147483647 h 1074"/>
                <a:gd name="T26" fmla="*/ 613362429 w 771"/>
                <a:gd name="T27" fmla="*/ 2147483647 h 1074"/>
                <a:gd name="T28" fmla="*/ 793254456 w 771"/>
                <a:gd name="T29" fmla="*/ 2145736438 h 1074"/>
                <a:gd name="T30" fmla="*/ 771580789 w 771"/>
                <a:gd name="T31" fmla="*/ 2052726121 h 1074"/>
                <a:gd name="T32" fmla="*/ 765078100 w 771"/>
                <a:gd name="T33" fmla="*/ 2007302683 h 1074"/>
                <a:gd name="T34" fmla="*/ 782417623 w 771"/>
                <a:gd name="T35" fmla="*/ 1935922365 h 1074"/>
                <a:gd name="T36" fmla="*/ 784584695 w 771"/>
                <a:gd name="T37" fmla="*/ 1929432042 h 1074"/>
                <a:gd name="T38" fmla="*/ 784584695 w 771"/>
                <a:gd name="T39" fmla="*/ 1931595483 h 1074"/>
                <a:gd name="T40" fmla="*/ 788918840 w 771"/>
                <a:gd name="T41" fmla="*/ 1927270071 h 1074"/>
                <a:gd name="T42" fmla="*/ 791085912 w 771"/>
                <a:gd name="T43" fmla="*/ 1925106630 h 1074"/>
                <a:gd name="T44" fmla="*/ 799755673 w 771"/>
                <a:gd name="T45" fmla="*/ 1920781219 h 1074"/>
                <a:gd name="T46" fmla="*/ 801922746 w 771"/>
                <a:gd name="T47" fmla="*/ 1920781219 h 1074"/>
                <a:gd name="T48" fmla="*/ 1226726330 w 771"/>
                <a:gd name="T49" fmla="*/ 1920781219 h 1074"/>
                <a:gd name="T50" fmla="*/ 1376273457 w 771"/>
                <a:gd name="T51" fmla="*/ 571042548 h 1074"/>
                <a:gd name="T52" fmla="*/ 1328591978 w 771"/>
                <a:gd name="T53" fmla="*/ 616467457 h 1074"/>
                <a:gd name="T54" fmla="*/ 1322089289 w 771"/>
                <a:gd name="T55" fmla="*/ 605651722 h 1074"/>
                <a:gd name="T56" fmla="*/ 1317755144 w 771"/>
                <a:gd name="T57" fmla="*/ 622956309 h 1074"/>
                <a:gd name="T58" fmla="*/ 1317755144 w 771"/>
                <a:gd name="T59" fmla="*/ 629445162 h 1074"/>
                <a:gd name="T60" fmla="*/ 1263570976 w 771"/>
                <a:gd name="T61" fmla="*/ 713803185 h 1074"/>
                <a:gd name="T62" fmla="*/ 951471344 w 771"/>
                <a:gd name="T63" fmla="*/ 715966626 h 1074"/>
                <a:gd name="T64" fmla="*/ 951471344 w 771"/>
                <a:gd name="T65" fmla="*/ 402325031 h 1074"/>
                <a:gd name="T66" fmla="*/ 1029496252 w 771"/>
                <a:gd name="T67" fmla="*/ 352576181 h 1074"/>
                <a:gd name="T68" fmla="*/ 1055504064 w 771"/>
                <a:gd name="T69" fmla="*/ 343923888 h 1074"/>
                <a:gd name="T70" fmla="*/ 1094517254 w 771"/>
                <a:gd name="T71" fmla="*/ 292010127 h 1074"/>
                <a:gd name="T72" fmla="*/ 0 w 771"/>
                <a:gd name="T73" fmla="*/ 1920781219 h 1074"/>
                <a:gd name="T74" fmla="*/ 424802112 w 771"/>
                <a:gd name="T75" fmla="*/ 1920781219 h 10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1" h="1074">
                  <a:moveTo>
                    <a:pt x="202" y="890"/>
                  </a:moveTo>
                  <a:cubicBezTo>
                    <a:pt x="202" y="891"/>
                    <a:pt x="202" y="891"/>
                    <a:pt x="202" y="891"/>
                  </a:cubicBezTo>
                  <a:cubicBezTo>
                    <a:pt x="202" y="891"/>
                    <a:pt x="202" y="891"/>
                    <a:pt x="202" y="891"/>
                  </a:cubicBezTo>
                  <a:cubicBezTo>
                    <a:pt x="201" y="892"/>
                    <a:pt x="201" y="892"/>
                    <a:pt x="201" y="892"/>
                  </a:cubicBezTo>
                  <a:cubicBezTo>
                    <a:pt x="201" y="892"/>
                    <a:pt x="201" y="892"/>
                    <a:pt x="201" y="892"/>
                  </a:cubicBezTo>
                  <a:cubicBezTo>
                    <a:pt x="201" y="892"/>
                    <a:pt x="204" y="893"/>
                    <a:pt x="204" y="894"/>
                  </a:cubicBezTo>
                  <a:cubicBezTo>
                    <a:pt x="205" y="894"/>
                    <a:pt x="205" y="894"/>
                    <a:pt x="205" y="894"/>
                  </a:cubicBezTo>
                  <a:cubicBezTo>
                    <a:pt x="206" y="895"/>
                    <a:pt x="206" y="895"/>
                    <a:pt x="206" y="895"/>
                  </a:cubicBezTo>
                  <a:cubicBezTo>
                    <a:pt x="207" y="896"/>
                    <a:pt x="207" y="896"/>
                    <a:pt x="207" y="896"/>
                  </a:cubicBezTo>
                  <a:cubicBezTo>
                    <a:pt x="207" y="897"/>
                    <a:pt x="207" y="897"/>
                    <a:pt x="207" y="897"/>
                  </a:cubicBezTo>
                  <a:cubicBezTo>
                    <a:pt x="207" y="897"/>
                    <a:pt x="207" y="897"/>
                    <a:pt x="207" y="897"/>
                  </a:cubicBezTo>
                  <a:cubicBezTo>
                    <a:pt x="208" y="898"/>
                    <a:pt x="208" y="898"/>
                    <a:pt x="208" y="898"/>
                  </a:cubicBezTo>
                  <a:cubicBezTo>
                    <a:pt x="208" y="898"/>
                    <a:pt x="208" y="898"/>
                    <a:pt x="208" y="898"/>
                  </a:cubicBezTo>
                  <a:cubicBezTo>
                    <a:pt x="208" y="899"/>
                    <a:pt x="208" y="899"/>
                    <a:pt x="209" y="899"/>
                  </a:cubicBezTo>
                  <a:cubicBezTo>
                    <a:pt x="214" y="908"/>
                    <a:pt x="217" y="917"/>
                    <a:pt x="217" y="928"/>
                  </a:cubicBezTo>
                  <a:cubicBezTo>
                    <a:pt x="217" y="934"/>
                    <a:pt x="216" y="940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2" y="951"/>
                    <a:pt x="210" y="955"/>
                    <a:pt x="207" y="959"/>
                  </a:cubicBezTo>
                  <a:cubicBezTo>
                    <a:pt x="203" y="969"/>
                    <a:pt x="200" y="980"/>
                    <a:pt x="200" y="992"/>
                  </a:cubicBezTo>
                  <a:cubicBezTo>
                    <a:pt x="200" y="1015"/>
                    <a:pt x="209" y="1036"/>
                    <a:pt x="224" y="1051"/>
                  </a:cubicBezTo>
                  <a:cubicBezTo>
                    <a:pt x="226" y="1052"/>
                    <a:pt x="228" y="1054"/>
                    <a:pt x="230" y="1055"/>
                  </a:cubicBezTo>
                  <a:cubicBezTo>
                    <a:pt x="244" y="1067"/>
                    <a:pt x="263" y="1074"/>
                    <a:pt x="283" y="1074"/>
                  </a:cubicBezTo>
                  <a:cubicBezTo>
                    <a:pt x="306" y="1074"/>
                    <a:pt x="328" y="1064"/>
                    <a:pt x="343" y="1049"/>
                  </a:cubicBezTo>
                  <a:cubicBezTo>
                    <a:pt x="357" y="1034"/>
                    <a:pt x="366" y="1014"/>
                    <a:pt x="366" y="992"/>
                  </a:cubicBezTo>
                  <a:cubicBezTo>
                    <a:pt x="366" y="979"/>
                    <a:pt x="363" y="967"/>
                    <a:pt x="358" y="956"/>
                  </a:cubicBezTo>
                  <a:cubicBezTo>
                    <a:pt x="356" y="954"/>
                    <a:pt x="357" y="952"/>
                    <a:pt x="356" y="949"/>
                  </a:cubicBezTo>
                  <a:cubicBezTo>
                    <a:pt x="353" y="943"/>
                    <a:pt x="353" y="935"/>
                    <a:pt x="353" y="928"/>
                  </a:cubicBezTo>
                  <a:cubicBezTo>
                    <a:pt x="353" y="928"/>
                    <a:pt x="353" y="928"/>
                    <a:pt x="353" y="928"/>
                  </a:cubicBezTo>
                  <a:cubicBezTo>
                    <a:pt x="353" y="917"/>
                    <a:pt x="355" y="907"/>
                    <a:pt x="361" y="898"/>
                  </a:cubicBezTo>
                  <a:cubicBezTo>
                    <a:pt x="361" y="897"/>
                    <a:pt x="361" y="896"/>
                    <a:pt x="361" y="895"/>
                  </a:cubicBezTo>
                  <a:cubicBezTo>
                    <a:pt x="361" y="894"/>
                    <a:pt x="361" y="894"/>
                    <a:pt x="361" y="894"/>
                  </a:cubicBezTo>
                  <a:cubicBezTo>
                    <a:pt x="362" y="892"/>
                    <a:pt x="362" y="892"/>
                    <a:pt x="362" y="892"/>
                  </a:cubicBezTo>
                  <a:cubicBezTo>
                    <a:pt x="362" y="892"/>
                    <a:pt x="362" y="892"/>
                    <a:pt x="362" y="892"/>
                  </a:cubicBezTo>
                  <a:cubicBezTo>
                    <a:pt x="362" y="893"/>
                    <a:pt x="362" y="893"/>
                    <a:pt x="362" y="893"/>
                  </a:cubicBezTo>
                  <a:cubicBezTo>
                    <a:pt x="362" y="893"/>
                    <a:pt x="362" y="893"/>
                    <a:pt x="362" y="893"/>
                  </a:cubicBezTo>
                  <a:cubicBezTo>
                    <a:pt x="362" y="892"/>
                    <a:pt x="363" y="892"/>
                    <a:pt x="364" y="891"/>
                  </a:cubicBezTo>
                  <a:cubicBezTo>
                    <a:pt x="364" y="890"/>
                    <a:pt x="364" y="890"/>
                    <a:pt x="364" y="890"/>
                  </a:cubicBezTo>
                  <a:cubicBezTo>
                    <a:pt x="365" y="890"/>
                    <a:pt x="365" y="890"/>
                    <a:pt x="365" y="890"/>
                  </a:cubicBezTo>
                  <a:cubicBezTo>
                    <a:pt x="365" y="890"/>
                    <a:pt x="365" y="890"/>
                    <a:pt x="365" y="890"/>
                  </a:cubicBezTo>
                  <a:cubicBezTo>
                    <a:pt x="366" y="889"/>
                    <a:pt x="368" y="888"/>
                    <a:pt x="369" y="888"/>
                  </a:cubicBezTo>
                  <a:cubicBezTo>
                    <a:pt x="369" y="888"/>
                    <a:pt x="369" y="888"/>
                    <a:pt x="369" y="888"/>
                  </a:cubicBezTo>
                  <a:cubicBezTo>
                    <a:pt x="370" y="888"/>
                    <a:pt x="370" y="888"/>
                    <a:pt x="370" y="888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566" y="888"/>
                    <a:pt x="566" y="888"/>
                    <a:pt x="566" y="888"/>
                  </a:cubicBezTo>
                  <a:cubicBezTo>
                    <a:pt x="570" y="704"/>
                    <a:pt x="647" y="526"/>
                    <a:pt x="771" y="401"/>
                  </a:cubicBezTo>
                  <a:cubicBezTo>
                    <a:pt x="635" y="264"/>
                    <a:pt x="635" y="264"/>
                    <a:pt x="635" y="264"/>
                  </a:cubicBezTo>
                  <a:cubicBezTo>
                    <a:pt x="628" y="266"/>
                    <a:pt x="624" y="269"/>
                    <a:pt x="619" y="274"/>
                  </a:cubicBezTo>
                  <a:cubicBezTo>
                    <a:pt x="615" y="277"/>
                    <a:pt x="613" y="281"/>
                    <a:pt x="613" y="285"/>
                  </a:cubicBezTo>
                  <a:cubicBezTo>
                    <a:pt x="613" y="280"/>
                    <a:pt x="613" y="280"/>
                    <a:pt x="613" y="280"/>
                  </a:cubicBezTo>
                  <a:cubicBezTo>
                    <a:pt x="610" y="280"/>
                    <a:pt x="610" y="280"/>
                    <a:pt x="610" y="280"/>
                  </a:cubicBezTo>
                  <a:cubicBezTo>
                    <a:pt x="610" y="280"/>
                    <a:pt x="610" y="280"/>
                    <a:pt x="610" y="280"/>
                  </a:cubicBezTo>
                  <a:cubicBezTo>
                    <a:pt x="609" y="280"/>
                    <a:pt x="608" y="286"/>
                    <a:pt x="608" y="288"/>
                  </a:cubicBezTo>
                  <a:cubicBezTo>
                    <a:pt x="608" y="290"/>
                    <a:pt x="608" y="290"/>
                    <a:pt x="608" y="290"/>
                  </a:cubicBezTo>
                  <a:cubicBezTo>
                    <a:pt x="608" y="291"/>
                    <a:pt x="608" y="291"/>
                    <a:pt x="608" y="291"/>
                  </a:cubicBezTo>
                  <a:cubicBezTo>
                    <a:pt x="608" y="291"/>
                    <a:pt x="608" y="291"/>
                    <a:pt x="608" y="291"/>
                  </a:cubicBezTo>
                  <a:cubicBezTo>
                    <a:pt x="603" y="306"/>
                    <a:pt x="594" y="319"/>
                    <a:pt x="583" y="330"/>
                  </a:cubicBezTo>
                  <a:cubicBezTo>
                    <a:pt x="564" y="350"/>
                    <a:pt x="538" y="360"/>
                    <a:pt x="512" y="360"/>
                  </a:cubicBezTo>
                  <a:cubicBezTo>
                    <a:pt x="486" y="361"/>
                    <a:pt x="459" y="351"/>
                    <a:pt x="439" y="331"/>
                  </a:cubicBezTo>
                  <a:cubicBezTo>
                    <a:pt x="418" y="310"/>
                    <a:pt x="409" y="284"/>
                    <a:pt x="409" y="258"/>
                  </a:cubicBezTo>
                  <a:cubicBezTo>
                    <a:pt x="409" y="232"/>
                    <a:pt x="419" y="206"/>
                    <a:pt x="439" y="186"/>
                  </a:cubicBezTo>
                  <a:cubicBezTo>
                    <a:pt x="449" y="176"/>
                    <a:pt x="461" y="168"/>
                    <a:pt x="474" y="163"/>
                  </a:cubicBezTo>
                  <a:cubicBezTo>
                    <a:pt x="475" y="163"/>
                    <a:pt x="475" y="163"/>
                    <a:pt x="475" y="163"/>
                  </a:cubicBezTo>
                  <a:cubicBezTo>
                    <a:pt x="475" y="163"/>
                    <a:pt x="475" y="163"/>
                    <a:pt x="476" y="163"/>
                  </a:cubicBezTo>
                  <a:cubicBezTo>
                    <a:pt x="480" y="162"/>
                    <a:pt x="483" y="161"/>
                    <a:pt x="487" y="159"/>
                  </a:cubicBezTo>
                  <a:cubicBezTo>
                    <a:pt x="490" y="158"/>
                    <a:pt x="493" y="155"/>
                    <a:pt x="496" y="153"/>
                  </a:cubicBezTo>
                  <a:cubicBezTo>
                    <a:pt x="501" y="148"/>
                    <a:pt x="504" y="141"/>
                    <a:pt x="505" y="135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144" y="229"/>
                    <a:pt x="4" y="544"/>
                    <a:pt x="0" y="888"/>
                  </a:cubicBezTo>
                  <a:cubicBezTo>
                    <a:pt x="195" y="888"/>
                    <a:pt x="195" y="888"/>
                    <a:pt x="195" y="888"/>
                  </a:cubicBezTo>
                  <a:cubicBezTo>
                    <a:pt x="196" y="888"/>
                    <a:pt x="196" y="888"/>
                    <a:pt x="196" y="888"/>
                  </a:cubicBezTo>
                  <a:cubicBezTo>
                    <a:pt x="198" y="888"/>
                    <a:pt x="200" y="889"/>
                    <a:pt x="202" y="89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" name="Freeform 145"/>
            <p:cNvSpPr>
              <a:spLocks noChangeAspect="1"/>
            </p:cNvSpPr>
            <p:nvPr/>
          </p:nvSpPr>
          <p:spPr bwMode="auto">
            <a:xfrm>
              <a:off x="4601895" y="3194003"/>
              <a:ext cx="429648" cy="370181"/>
            </a:xfrm>
            <a:custGeom>
              <a:avLst/>
              <a:gdLst>
                <a:gd name="T0" fmla="*/ 2147483647 w 64"/>
                <a:gd name="T1" fmla="*/ 2147483647 h 55"/>
                <a:gd name="T2" fmla="*/ 2147483647 w 64"/>
                <a:gd name="T3" fmla="*/ 2147483647 h 55"/>
                <a:gd name="T4" fmla="*/ 2147483647 w 64"/>
                <a:gd name="T5" fmla="*/ 2147483647 h 55"/>
                <a:gd name="T6" fmla="*/ 2147483647 w 64"/>
                <a:gd name="T7" fmla="*/ 2147483647 h 55"/>
                <a:gd name="T8" fmla="*/ 2147483647 w 64"/>
                <a:gd name="T9" fmla="*/ 2066136401 h 55"/>
                <a:gd name="T10" fmla="*/ 2147483647 w 64"/>
                <a:gd name="T11" fmla="*/ 1859523479 h 55"/>
                <a:gd name="T12" fmla="*/ 2147483647 w 64"/>
                <a:gd name="T13" fmla="*/ 1859523479 h 55"/>
                <a:gd name="T14" fmla="*/ 2147483647 w 64"/>
                <a:gd name="T15" fmla="*/ 1549604097 h 55"/>
                <a:gd name="T16" fmla="*/ 1747197098 w 64"/>
                <a:gd name="T17" fmla="*/ 1549604097 h 55"/>
                <a:gd name="T18" fmla="*/ 1747197098 w 64"/>
                <a:gd name="T19" fmla="*/ 1859523479 h 55"/>
                <a:gd name="T20" fmla="*/ 1901356699 w 64"/>
                <a:gd name="T21" fmla="*/ 1859523479 h 55"/>
                <a:gd name="T22" fmla="*/ 2106907612 w 64"/>
                <a:gd name="T23" fmla="*/ 2066136401 h 55"/>
                <a:gd name="T24" fmla="*/ 2106907612 w 64"/>
                <a:gd name="T25" fmla="*/ 2147483647 h 55"/>
                <a:gd name="T26" fmla="*/ 1901356699 w 64"/>
                <a:gd name="T27" fmla="*/ 2147483647 h 55"/>
                <a:gd name="T28" fmla="*/ 1336088104 w 64"/>
                <a:gd name="T29" fmla="*/ 2147483647 h 55"/>
                <a:gd name="T30" fmla="*/ 1181928503 w 64"/>
                <a:gd name="T31" fmla="*/ 2147483647 h 55"/>
                <a:gd name="T32" fmla="*/ 1181928503 w 64"/>
                <a:gd name="T33" fmla="*/ 2066136401 h 55"/>
                <a:gd name="T34" fmla="*/ 1336088104 w 64"/>
                <a:gd name="T35" fmla="*/ 1859523479 h 55"/>
                <a:gd name="T36" fmla="*/ 1490254873 w 64"/>
                <a:gd name="T37" fmla="*/ 1859523479 h 55"/>
                <a:gd name="T38" fmla="*/ 1490254873 w 64"/>
                <a:gd name="T39" fmla="*/ 1549604097 h 55"/>
                <a:gd name="T40" fmla="*/ 565268595 w 64"/>
                <a:gd name="T41" fmla="*/ 1549604097 h 55"/>
                <a:gd name="T42" fmla="*/ 565268595 w 64"/>
                <a:gd name="T43" fmla="*/ 1859523479 h 55"/>
                <a:gd name="T44" fmla="*/ 770819508 w 64"/>
                <a:gd name="T45" fmla="*/ 1859523479 h 55"/>
                <a:gd name="T46" fmla="*/ 924986277 w 64"/>
                <a:gd name="T47" fmla="*/ 2066136401 h 55"/>
                <a:gd name="T48" fmla="*/ 924986277 w 64"/>
                <a:gd name="T49" fmla="*/ 2147483647 h 55"/>
                <a:gd name="T50" fmla="*/ 770819508 w 64"/>
                <a:gd name="T51" fmla="*/ 2147483647 h 55"/>
                <a:gd name="T52" fmla="*/ 154166769 w 64"/>
                <a:gd name="T53" fmla="*/ 2147483647 h 55"/>
                <a:gd name="T54" fmla="*/ 0 w 64"/>
                <a:gd name="T55" fmla="*/ 2147483647 h 55"/>
                <a:gd name="T56" fmla="*/ 0 w 64"/>
                <a:gd name="T57" fmla="*/ 2066136401 h 55"/>
                <a:gd name="T58" fmla="*/ 154166769 w 64"/>
                <a:gd name="T59" fmla="*/ 1859523479 h 55"/>
                <a:gd name="T60" fmla="*/ 359717682 w 64"/>
                <a:gd name="T61" fmla="*/ 1859523479 h 55"/>
                <a:gd name="T62" fmla="*/ 359717682 w 64"/>
                <a:gd name="T63" fmla="*/ 1549604097 h 55"/>
                <a:gd name="T64" fmla="*/ 565268595 w 64"/>
                <a:gd name="T65" fmla="*/ 1291337946 h 55"/>
                <a:gd name="T66" fmla="*/ 1490254873 w 64"/>
                <a:gd name="T67" fmla="*/ 1291337946 h 55"/>
                <a:gd name="T68" fmla="*/ 1490254873 w 64"/>
                <a:gd name="T69" fmla="*/ 929765333 h 55"/>
                <a:gd name="T70" fmla="*/ 1336088104 w 64"/>
                <a:gd name="T71" fmla="*/ 929765333 h 55"/>
                <a:gd name="T72" fmla="*/ 1181928503 w 64"/>
                <a:gd name="T73" fmla="*/ 774805642 h 55"/>
                <a:gd name="T74" fmla="*/ 1181928503 w 64"/>
                <a:gd name="T75" fmla="*/ 154959691 h 55"/>
                <a:gd name="T76" fmla="*/ 1336088104 w 64"/>
                <a:gd name="T77" fmla="*/ 0 h 55"/>
                <a:gd name="T78" fmla="*/ 1901356699 w 64"/>
                <a:gd name="T79" fmla="*/ 0 h 55"/>
                <a:gd name="T80" fmla="*/ 2106907612 w 64"/>
                <a:gd name="T81" fmla="*/ 154959691 h 55"/>
                <a:gd name="T82" fmla="*/ 2106907612 w 64"/>
                <a:gd name="T83" fmla="*/ 774805642 h 55"/>
                <a:gd name="T84" fmla="*/ 1901356699 w 64"/>
                <a:gd name="T85" fmla="*/ 929765333 h 55"/>
                <a:gd name="T86" fmla="*/ 1747197098 w 64"/>
                <a:gd name="T87" fmla="*/ 929765333 h 55"/>
                <a:gd name="T88" fmla="*/ 1747197098 w 64"/>
                <a:gd name="T89" fmla="*/ 1291337946 h 55"/>
                <a:gd name="T90" fmla="*/ 2147483647 w 64"/>
                <a:gd name="T91" fmla="*/ 1291337946 h 55"/>
                <a:gd name="T92" fmla="*/ 2147483647 w 64"/>
                <a:gd name="T93" fmla="*/ 1549604097 h 55"/>
                <a:gd name="T94" fmla="*/ 2147483647 w 64"/>
                <a:gd name="T95" fmla="*/ 1859523479 h 55"/>
                <a:gd name="T96" fmla="*/ 2147483647 w 64"/>
                <a:gd name="T97" fmla="*/ 1859523479 h 55"/>
                <a:gd name="T98" fmla="*/ 2147483647 w 64"/>
                <a:gd name="T99" fmla="*/ 2066136401 h 55"/>
                <a:gd name="T100" fmla="*/ 2147483647 w 64"/>
                <a:gd name="T101" fmla="*/ 2147483647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335780" y="3861717"/>
              <a:ext cx="1057024" cy="1227991"/>
            </a:xfrm>
            <a:custGeom>
              <a:avLst/>
              <a:gdLst>
                <a:gd name="T0" fmla="*/ 1109508670 w 766"/>
                <a:gd name="T1" fmla="*/ 1620069225 h 891"/>
                <a:gd name="T2" fmla="*/ 1113851121 w 766"/>
                <a:gd name="T3" fmla="*/ 1628733059 h 891"/>
                <a:gd name="T4" fmla="*/ 1113851121 w 766"/>
                <a:gd name="T5" fmla="*/ 1628733059 h 891"/>
                <a:gd name="T6" fmla="*/ 1113851121 w 766"/>
                <a:gd name="T7" fmla="*/ 1622235551 h 891"/>
                <a:gd name="T8" fmla="*/ 1120364060 w 766"/>
                <a:gd name="T9" fmla="*/ 1622235551 h 891"/>
                <a:gd name="T10" fmla="*/ 1124706511 w 766"/>
                <a:gd name="T11" fmla="*/ 1624401878 h 891"/>
                <a:gd name="T12" fmla="*/ 1129048962 w 766"/>
                <a:gd name="T13" fmla="*/ 1624401878 h 891"/>
                <a:gd name="T14" fmla="*/ 1129048962 w 766"/>
                <a:gd name="T15" fmla="*/ 1626568204 h 891"/>
                <a:gd name="T16" fmla="*/ 1189844744 w 766"/>
                <a:gd name="T17" fmla="*/ 1656889415 h 891"/>
                <a:gd name="T18" fmla="*/ 1211556998 w 766"/>
                <a:gd name="T19" fmla="*/ 1687212097 h 891"/>
                <a:gd name="T20" fmla="*/ 1211556998 w 766"/>
                <a:gd name="T21" fmla="*/ 1687212097 h 891"/>
                <a:gd name="T22" fmla="*/ 1213727486 w 766"/>
                <a:gd name="T23" fmla="*/ 1689378424 h 891"/>
                <a:gd name="T24" fmla="*/ 1213727486 w 766"/>
                <a:gd name="T25" fmla="*/ 1689378424 h 891"/>
                <a:gd name="T26" fmla="*/ 1263666406 w 766"/>
                <a:gd name="T27" fmla="*/ 1780343528 h 891"/>
                <a:gd name="T28" fmla="*/ 1424338554 w 766"/>
                <a:gd name="T29" fmla="*/ 1830158733 h 891"/>
                <a:gd name="T30" fmla="*/ 1567640899 w 766"/>
                <a:gd name="T31" fmla="*/ 1646060726 h 891"/>
                <a:gd name="T32" fmla="*/ 1517701980 w 766"/>
                <a:gd name="T33" fmla="*/ 1526937794 h 891"/>
                <a:gd name="T34" fmla="*/ 1433023455 w 766"/>
                <a:gd name="T35" fmla="*/ 1479288916 h 891"/>
                <a:gd name="T36" fmla="*/ 1393941399 w 766"/>
                <a:gd name="T37" fmla="*/ 1453297415 h 891"/>
                <a:gd name="T38" fmla="*/ 1359201794 w 766"/>
                <a:gd name="T39" fmla="*/ 1388322340 h 891"/>
                <a:gd name="T40" fmla="*/ 1359201794 w 766"/>
                <a:gd name="T41" fmla="*/ 1386156014 h 891"/>
                <a:gd name="T42" fmla="*/ 1357029832 w 766"/>
                <a:gd name="T43" fmla="*/ 1377492180 h 891"/>
                <a:gd name="T44" fmla="*/ 1357029832 w 766"/>
                <a:gd name="T45" fmla="*/ 1375327325 h 891"/>
                <a:gd name="T46" fmla="*/ 1361372283 w 766"/>
                <a:gd name="T47" fmla="*/ 1366663491 h 891"/>
                <a:gd name="T48" fmla="*/ 1363544245 w 766"/>
                <a:gd name="T49" fmla="*/ 1362330839 h 891"/>
                <a:gd name="T50" fmla="*/ 1228926800 w 766"/>
                <a:gd name="T51" fmla="*/ 0 h 891"/>
                <a:gd name="T52" fmla="*/ 801190252 w 766"/>
                <a:gd name="T53" fmla="*/ 41151371 h 891"/>
                <a:gd name="T54" fmla="*/ 809875154 w 766"/>
                <a:gd name="T55" fmla="*/ 69307727 h 891"/>
                <a:gd name="T56" fmla="*/ 814217604 w 766"/>
                <a:gd name="T57" fmla="*/ 80136416 h 891"/>
                <a:gd name="T58" fmla="*/ 814217604 w 766"/>
                <a:gd name="T59" fmla="*/ 82302742 h 891"/>
                <a:gd name="T60" fmla="*/ 768622609 w 766"/>
                <a:gd name="T61" fmla="*/ 337876273 h 891"/>
                <a:gd name="T62" fmla="*/ 614463400 w 766"/>
                <a:gd name="T63" fmla="*/ 402851348 h 891"/>
                <a:gd name="T64" fmla="*/ 390824981 w 766"/>
                <a:gd name="T65" fmla="*/ 179766825 h 891"/>
                <a:gd name="T66" fmla="*/ 412537234 w 766"/>
                <a:gd name="T67" fmla="*/ 86635395 h 891"/>
                <a:gd name="T68" fmla="*/ 425564586 w 766"/>
                <a:gd name="T69" fmla="*/ 62810220 h 891"/>
                <a:gd name="T70" fmla="*/ 414707722 w 766"/>
                <a:gd name="T71" fmla="*/ 0 h 891"/>
                <a:gd name="T72" fmla="*/ 794677313 w 766"/>
                <a:gd name="T73" fmla="*/ 1929789142 h 891"/>
                <a:gd name="T74" fmla="*/ 1109508670 w 766"/>
                <a:gd name="T75" fmla="*/ 1620069225 h 8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66" h="891">
                  <a:moveTo>
                    <a:pt x="511" y="748"/>
                  </a:moveTo>
                  <a:cubicBezTo>
                    <a:pt x="511" y="748"/>
                    <a:pt x="511" y="748"/>
                    <a:pt x="511" y="748"/>
                  </a:cubicBezTo>
                  <a:cubicBezTo>
                    <a:pt x="512" y="750"/>
                    <a:pt x="512" y="750"/>
                    <a:pt x="512" y="750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49"/>
                    <a:pt x="513" y="749"/>
                    <a:pt x="513" y="749"/>
                  </a:cubicBezTo>
                  <a:cubicBezTo>
                    <a:pt x="513" y="749"/>
                    <a:pt x="515" y="749"/>
                    <a:pt x="516" y="749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8" y="750"/>
                    <a:pt x="518" y="750"/>
                    <a:pt x="518" y="750"/>
                  </a:cubicBezTo>
                  <a:cubicBezTo>
                    <a:pt x="518" y="750"/>
                    <a:pt x="518" y="750"/>
                    <a:pt x="518" y="750"/>
                  </a:cubicBezTo>
                  <a:cubicBezTo>
                    <a:pt x="519" y="750"/>
                    <a:pt x="519" y="750"/>
                    <a:pt x="519" y="750"/>
                  </a:cubicBezTo>
                  <a:cubicBezTo>
                    <a:pt x="519" y="750"/>
                    <a:pt x="520" y="750"/>
                    <a:pt x="520" y="750"/>
                  </a:cubicBezTo>
                  <a:cubicBezTo>
                    <a:pt x="520" y="751"/>
                    <a:pt x="520" y="751"/>
                    <a:pt x="520" y="751"/>
                  </a:cubicBezTo>
                  <a:cubicBezTo>
                    <a:pt x="520" y="751"/>
                    <a:pt x="520" y="751"/>
                    <a:pt x="520" y="751"/>
                  </a:cubicBezTo>
                  <a:cubicBezTo>
                    <a:pt x="521" y="751"/>
                    <a:pt x="521" y="751"/>
                    <a:pt x="522" y="751"/>
                  </a:cubicBezTo>
                  <a:cubicBezTo>
                    <a:pt x="531" y="753"/>
                    <a:pt x="541" y="758"/>
                    <a:pt x="548" y="765"/>
                  </a:cubicBezTo>
                  <a:cubicBezTo>
                    <a:pt x="552" y="769"/>
                    <a:pt x="556" y="774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61" y="785"/>
                    <a:pt x="562" y="790"/>
                    <a:pt x="563" y="794"/>
                  </a:cubicBezTo>
                  <a:cubicBezTo>
                    <a:pt x="567" y="804"/>
                    <a:pt x="573" y="814"/>
                    <a:pt x="582" y="822"/>
                  </a:cubicBezTo>
                  <a:cubicBezTo>
                    <a:pt x="598" y="839"/>
                    <a:pt x="619" y="847"/>
                    <a:pt x="640" y="847"/>
                  </a:cubicBezTo>
                  <a:cubicBezTo>
                    <a:pt x="645" y="847"/>
                    <a:pt x="651" y="846"/>
                    <a:pt x="656" y="845"/>
                  </a:cubicBezTo>
                  <a:cubicBezTo>
                    <a:pt x="671" y="842"/>
                    <a:pt x="685" y="834"/>
                    <a:pt x="697" y="822"/>
                  </a:cubicBezTo>
                  <a:cubicBezTo>
                    <a:pt x="714" y="805"/>
                    <a:pt x="722" y="783"/>
                    <a:pt x="722" y="760"/>
                  </a:cubicBezTo>
                  <a:cubicBezTo>
                    <a:pt x="722" y="757"/>
                    <a:pt x="722" y="755"/>
                    <a:pt x="722" y="752"/>
                  </a:cubicBezTo>
                  <a:cubicBezTo>
                    <a:pt x="720" y="735"/>
                    <a:pt x="712" y="719"/>
                    <a:pt x="699" y="705"/>
                  </a:cubicBezTo>
                  <a:cubicBezTo>
                    <a:pt x="690" y="696"/>
                    <a:pt x="679" y="690"/>
                    <a:pt x="667" y="686"/>
                  </a:cubicBezTo>
                  <a:cubicBezTo>
                    <a:pt x="665" y="685"/>
                    <a:pt x="662" y="684"/>
                    <a:pt x="660" y="683"/>
                  </a:cubicBezTo>
                  <a:cubicBezTo>
                    <a:pt x="653" y="681"/>
                    <a:pt x="647" y="677"/>
                    <a:pt x="642" y="671"/>
                  </a:cubicBezTo>
                  <a:cubicBezTo>
                    <a:pt x="642" y="671"/>
                    <a:pt x="642" y="671"/>
                    <a:pt x="642" y="671"/>
                  </a:cubicBezTo>
                  <a:cubicBezTo>
                    <a:pt x="634" y="664"/>
                    <a:pt x="629" y="654"/>
                    <a:pt x="627" y="644"/>
                  </a:cubicBezTo>
                  <a:cubicBezTo>
                    <a:pt x="627" y="643"/>
                    <a:pt x="626" y="642"/>
                    <a:pt x="626" y="641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39"/>
                    <a:pt x="626" y="638"/>
                    <a:pt x="626" y="638"/>
                  </a:cubicBezTo>
                  <a:cubicBezTo>
                    <a:pt x="626" y="637"/>
                    <a:pt x="625" y="636"/>
                    <a:pt x="625" y="636"/>
                  </a:cubicBezTo>
                  <a:cubicBezTo>
                    <a:pt x="625" y="635"/>
                    <a:pt x="625" y="635"/>
                    <a:pt x="625" y="635"/>
                  </a:cubicBezTo>
                  <a:cubicBezTo>
                    <a:pt x="625" y="635"/>
                    <a:pt x="625" y="635"/>
                    <a:pt x="625" y="635"/>
                  </a:cubicBezTo>
                  <a:cubicBezTo>
                    <a:pt x="625" y="633"/>
                    <a:pt x="626" y="632"/>
                    <a:pt x="626" y="631"/>
                  </a:cubicBezTo>
                  <a:cubicBezTo>
                    <a:pt x="626" y="631"/>
                    <a:pt x="626" y="631"/>
                    <a:pt x="627" y="631"/>
                  </a:cubicBezTo>
                  <a:cubicBezTo>
                    <a:pt x="627" y="630"/>
                    <a:pt x="627" y="630"/>
                    <a:pt x="628" y="629"/>
                  </a:cubicBezTo>
                  <a:cubicBezTo>
                    <a:pt x="628" y="629"/>
                    <a:pt x="628" y="629"/>
                    <a:pt x="628" y="629"/>
                  </a:cubicBezTo>
                  <a:cubicBezTo>
                    <a:pt x="766" y="491"/>
                    <a:pt x="766" y="491"/>
                    <a:pt x="766" y="491"/>
                  </a:cubicBezTo>
                  <a:cubicBezTo>
                    <a:pt x="634" y="354"/>
                    <a:pt x="567" y="180"/>
                    <a:pt x="56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1" y="4"/>
                    <a:pt x="369" y="12"/>
                    <a:pt x="369" y="19"/>
                  </a:cubicBezTo>
                  <a:cubicBezTo>
                    <a:pt x="369" y="24"/>
                    <a:pt x="369" y="28"/>
                    <a:pt x="373" y="32"/>
                  </a:cubicBezTo>
                  <a:cubicBezTo>
                    <a:pt x="373" y="32"/>
                    <a:pt x="373" y="32"/>
                    <a:pt x="373" y="32"/>
                  </a:cubicBezTo>
                  <a:cubicBezTo>
                    <a:pt x="373" y="34"/>
                    <a:pt x="374" y="35"/>
                    <a:pt x="375" y="37"/>
                  </a:cubicBezTo>
                  <a:cubicBezTo>
                    <a:pt x="375" y="37"/>
                    <a:pt x="375" y="37"/>
                    <a:pt x="375" y="37"/>
                  </a:cubicBezTo>
                  <a:cubicBezTo>
                    <a:pt x="374" y="37"/>
                    <a:pt x="374" y="37"/>
                    <a:pt x="374" y="37"/>
                  </a:cubicBezTo>
                  <a:cubicBezTo>
                    <a:pt x="375" y="38"/>
                    <a:pt x="375" y="38"/>
                    <a:pt x="375" y="38"/>
                  </a:cubicBezTo>
                  <a:cubicBezTo>
                    <a:pt x="381" y="51"/>
                    <a:pt x="385" y="67"/>
                    <a:pt x="385" y="83"/>
                  </a:cubicBezTo>
                  <a:cubicBezTo>
                    <a:pt x="385" y="111"/>
                    <a:pt x="373" y="137"/>
                    <a:pt x="354" y="156"/>
                  </a:cubicBezTo>
                  <a:cubicBezTo>
                    <a:pt x="353" y="156"/>
                    <a:pt x="353" y="157"/>
                    <a:pt x="352" y="158"/>
                  </a:cubicBezTo>
                  <a:cubicBezTo>
                    <a:pt x="335" y="175"/>
                    <a:pt x="310" y="186"/>
                    <a:pt x="283" y="186"/>
                  </a:cubicBezTo>
                  <a:cubicBezTo>
                    <a:pt x="259" y="186"/>
                    <a:pt x="237" y="178"/>
                    <a:pt x="220" y="163"/>
                  </a:cubicBezTo>
                  <a:cubicBezTo>
                    <a:pt x="196" y="144"/>
                    <a:pt x="180" y="115"/>
                    <a:pt x="180" y="83"/>
                  </a:cubicBezTo>
                  <a:cubicBezTo>
                    <a:pt x="180" y="68"/>
                    <a:pt x="184" y="54"/>
                    <a:pt x="189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2" y="36"/>
                    <a:pt x="194" y="33"/>
                    <a:pt x="196" y="29"/>
                  </a:cubicBezTo>
                  <a:cubicBezTo>
                    <a:pt x="197" y="26"/>
                    <a:pt x="197" y="23"/>
                    <a:pt x="197" y="19"/>
                  </a:cubicBezTo>
                  <a:cubicBezTo>
                    <a:pt x="197" y="12"/>
                    <a:pt x="195" y="4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24"/>
                    <a:pt x="123" y="644"/>
                    <a:pt x="366" y="891"/>
                  </a:cubicBezTo>
                  <a:cubicBezTo>
                    <a:pt x="505" y="751"/>
                    <a:pt x="505" y="751"/>
                    <a:pt x="505" y="751"/>
                  </a:cubicBezTo>
                  <a:cubicBezTo>
                    <a:pt x="507" y="750"/>
                    <a:pt x="509" y="748"/>
                    <a:pt x="511" y="748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anchor="ctr">
              <a:noAutofit/>
            </a:bodyPr>
            <a:lstStyle/>
            <a:p>
              <a:pPr lvl="0" algn="l"/>
              <a:endParaRPr lang="zh-CN" altLang="en-US">
                <a:sym typeface="+mn-ea"/>
              </a:endParaRPr>
            </a:p>
          </p:txBody>
        </p:sp>
      </p:grpSp>
      <p:pic>
        <p:nvPicPr>
          <p:cNvPr id="27" name="图片 26" descr="住宅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6494" y="2153572"/>
            <a:ext cx="493806" cy="493806"/>
          </a:xfrm>
          <a:prstGeom prst="rect">
            <a:avLst/>
          </a:prstGeom>
        </p:spPr>
      </p:pic>
      <p:pic>
        <p:nvPicPr>
          <p:cNvPr id="28" name="图片 27" descr="用餐堂食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8972" y="2027919"/>
            <a:ext cx="594095" cy="594095"/>
          </a:xfrm>
          <a:prstGeom prst="rect">
            <a:avLst/>
          </a:prstGeom>
        </p:spPr>
      </p:pic>
      <p:pic>
        <p:nvPicPr>
          <p:cNvPr id="29" name="图片 28" descr="医疗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084482" y="3793167"/>
            <a:ext cx="583257" cy="583257"/>
          </a:xfrm>
          <a:prstGeom prst="rect">
            <a:avLst/>
          </a:prstGeom>
        </p:spPr>
      </p:pic>
      <p:pic>
        <p:nvPicPr>
          <p:cNvPr id="30" name="图片 29" descr="钱 0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1838" y="4654405"/>
            <a:ext cx="507603" cy="507603"/>
          </a:xfrm>
          <a:prstGeom prst="rect">
            <a:avLst/>
          </a:prstGeom>
        </p:spPr>
      </p:pic>
      <p:pic>
        <p:nvPicPr>
          <p:cNvPr id="33" name="图片 32" descr="办公室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91767" y="4678161"/>
            <a:ext cx="601612" cy="598918"/>
          </a:xfrm>
          <a:prstGeom prst="rect">
            <a:avLst/>
          </a:prstGeom>
        </p:spPr>
      </p:pic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2159306" y="4160872"/>
            <a:ext cx="1544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 eaLnBrk="1" hangingPunct="1"/>
            <a:r>
              <a:rPr lang="zh-CN" altLang="en-US" sz="2000" b="1" dirty="0">
                <a:solidFill>
                  <a:srgbClr val="167D8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带薪休假</a:t>
            </a:r>
          </a:p>
        </p:txBody>
      </p:sp>
      <p:pic>
        <p:nvPicPr>
          <p:cNvPr id="35" name="图片 34" descr="度假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52117" y="3924901"/>
            <a:ext cx="574120" cy="574120"/>
          </a:xfrm>
          <a:prstGeom prst="rect">
            <a:avLst/>
          </a:prstGeom>
        </p:spPr>
      </p:pic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1915534" y="2476115"/>
            <a:ext cx="1612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 eaLnBrk="1" hangingPunct="1"/>
            <a:r>
              <a:rPr lang="zh-CN" altLang="en-US" sz="2800" b="1" dirty="0">
                <a:solidFill>
                  <a:srgbClr val="167D88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五险两金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382178" y="1459865"/>
            <a:ext cx="1658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 eaLnBrk="1" hangingPunct="1"/>
            <a:r>
              <a:rPr lang="zh-CN" altLang="en-US" sz="2000" b="1" dirty="0">
                <a:solidFill>
                  <a:srgbClr val="167D8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员工公寓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6871009" y="1455742"/>
            <a:ext cx="1501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167D8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员工餐厅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8018026" y="2491789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167D88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医疗保障</a:t>
            </a:r>
            <a:endParaRPr lang="zh-CN" altLang="en-US" sz="2800" b="1" dirty="0">
              <a:solidFill>
                <a:srgbClr val="167D88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8248584" y="4086285"/>
            <a:ext cx="1677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167D8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健康管理</a:t>
            </a: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6607401" y="5485333"/>
            <a:ext cx="1656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eaLnBrk="1" hangingPunct="1"/>
            <a:r>
              <a:rPr lang="zh-CN" altLang="en-US" sz="2000" b="1" dirty="0" smtClean="0">
                <a:solidFill>
                  <a:srgbClr val="167D88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通讯补贴</a:t>
            </a:r>
            <a:endParaRPr lang="zh-CN" altLang="en-US" sz="2000" b="1" dirty="0">
              <a:solidFill>
                <a:srgbClr val="167D88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3227942" y="5385946"/>
            <a:ext cx="1687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 eaLnBrk="1" hangingPunct="1"/>
            <a:r>
              <a:rPr lang="zh-CN" altLang="en-US" sz="2000" b="1" dirty="0">
                <a:solidFill>
                  <a:srgbClr val="167D8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办公环境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80833" y="153383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工作体验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7226" y="1378274"/>
            <a:ext cx="646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担心没有机会展示特长？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方正小标宋简体" pitchFamily="65" charset="-122"/>
              <a:ea typeface="方正小标宋简体" pitchFamily="65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80973" y="1541098"/>
            <a:ext cx="635794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南宁展厅补充修改11.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177" y="1826712"/>
            <a:ext cx="3492861" cy="28474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9618" y="5296571"/>
            <a:ext cx="8096078" cy="3724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运动会、棋牌赛、朗诵、徒步、文艺晚会等多种活动让你的运动细胞和才艺尽情展示。</a:t>
            </a:r>
            <a:endParaRPr lang="zh-CN" altLang="en-US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9551" y="1828800"/>
            <a:ext cx="3771899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5275" y="1843088"/>
            <a:ext cx="4019550" cy="276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80833" y="153383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工作体验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7226" y="1378274"/>
            <a:ext cx="646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担心不会做饭？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680973" y="1541098"/>
            <a:ext cx="635794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31049" y="1878017"/>
            <a:ext cx="4158744" cy="3487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线形标注 1(带强调线) 17"/>
          <p:cNvSpPr/>
          <p:nvPr/>
        </p:nvSpPr>
        <p:spPr bwMode="auto">
          <a:xfrm>
            <a:off x="2831333" y="5420297"/>
            <a:ext cx="2423712" cy="892368"/>
          </a:xfrm>
          <a:prstGeom prst="accentCallout1">
            <a:avLst>
              <a:gd name="adj1" fmla="val 18750"/>
              <a:gd name="adj2" fmla="val -8333"/>
              <a:gd name="adj3" fmla="val -19330"/>
              <a:gd name="adj4" fmla="val -5859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自助早餐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元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自助中餐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元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绿色食品无限量供给</a:t>
            </a:r>
          </a:p>
        </p:txBody>
      </p:sp>
      <p:sp>
        <p:nvSpPr>
          <p:cNvPr id="19" name="椭圆 18"/>
          <p:cNvSpPr/>
          <p:nvPr/>
        </p:nvSpPr>
        <p:spPr>
          <a:xfrm>
            <a:off x="5907430" y="1455393"/>
            <a:ext cx="2641659" cy="25767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570462" y="3128790"/>
            <a:ext cx="3107417" cy="2633031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177928" y="4600447"/>
            <a:ext cx="3227942" cy="412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宽敞明亮、整洁舒适的员工食堂</a:t>
            </a:r>
            <a:endParaRPr lang="zh-CN" altLang="en-US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80833" y="153383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工作体验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7226" y="1378274"/>
            <a:ext cx="646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刚刚毕业，担心房租贵？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680973" y="1541098"/>
            <a:ext cx="635794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29249" y="5317010"/>
            <a:ext cx="6404591" cy="72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我们有干净舒适的员工公寓，设备一应俱全，拎包入住，还能解决户口问题哦！</a:t>
            </a:r>
            <a:endParaRPr lang="en-US" altLang="zh-CN" sz="1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重点是：零租金！零租金！零租金！</a:t>
            </a:r>
            <a:endParaRPr lang="zh-CN" altLang="en-US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1196622" y="1964267"/>
            <a:ext cx="4696178" cy="2968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124222" y="1969912"/>
            <a:ext cx="4696178" cy="2968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71600"/>
            <a:ext cx="12192000" cy="39243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7799" b="-18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62" y="1374489"/>
            <a:ext cx="12188238" cy="3921411"/>
          </a:xfrm>
          <a:prstGeom prst="rect">
            <a:avLst/>
          </a:prstGeom>
          <a:solidFill>
            <a:srgbClr val="291618">
              <a:alpha val="11000"/>
            </a:srgb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1371600"/>
            <a:ext cx="3546499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90352" y="1371600"/>
            <a:ext cx="3124548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rgbClr val="333333">
              <a:alpha val="60000"/>
            </a:srgbClr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012" tIns="45506" rIns="91012" bIns="45506" numCol="1" anchor="t" anchorCtr="0" compatLnSpc="1"/>
          <a:lstStyle/>
          <a:p>
            <a:pPr defTabSz="682625"/>
            <a:endParaRPr lang="zh-CN" altLang="en-US" sz="179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1851" y="2656522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01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05402" y="3158579"/>
            <a:ext cx="57530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关于我们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80833" y="153383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工作体验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7226" y="1378274"/>
            <a:ext cx="646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担心远离家乡，孤独寂寞冷？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680973" y="1541098"/>
            <a:ext cx="635794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DSC_0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4113" y="1804415"/>
            <a:ext cx="3669969" cy="2194708"/>
          </a:xfrm>
          <a:prstGeom prst="rect">
            <a:avLst/>
          </a:prstGeom>
        </p:spPr>
      </p:pic>
      <p:pic>
        <p:nvPicPr>
          <p:cNvPr id="16" name="图片 15" descr="QQ图片201811211634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4112" y="4172384"/>
            <a:ext cx="3693957" cy="2162316"/>
          </a:xfrm>
          <a:prstGeom prst="rect">
            <a:avLst/>
          </a:prstGeom>
        </p:spPr>
      </p:pic>
      <p:pic>
        <p:nvPicPr>
          <p:cNvPr id="18" name="图片 17" descr="夏季的-稽的问候花束-525000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29618">
            <a:off x="6523832" y="1748643"/>
            <a:ext cx="3029939" cy="310151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 bwMode="auto">
          <a:xfrm rot="563119">
            <a:off x="8989762" y="1553379"/>
            <a:ext cx="661012" cy="35804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8026" y="5255223"/>
            <a:ext cx="5322740" cy="72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公司准备有员工郊游活动，会在特殊节日为你送上节日问候</a:t>
            </a:r>
            <a:endParaRPr lang="en-US" altLang="zh-CN" sz="1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绝不让你一个人战斗！</a:t>
            </a:r>
            <a:endParaRPr lang="zh-CN" altLang="en-US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71600"/>
            <a:ext cx="12192000" cy="39243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7799" b="-18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62" y="1374489"/>
            <a:ext cx="12188238" cy="3921411"/>
          </a:xfrm>
          <a:prstGeom prst="rect">
            <a:avLst/>
          </a:prstGeom>
          <a:solidFill>
            <a:srgbClr val="291618">
              <a:alpha val="11000"/>
            </a:srgb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1371600"/>
            <a:ext cx="3546499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90352" y="1371600"/>
            <a:ext cx="3124548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rgbClr val="333333">
              <a:alpha val="60000"/>
            </a:srgbClr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012" tIns="45506" rIns="91012" bIns="45506" numCol="1" anchor="t" anchorCtr="0" compatLnSpc="1"/>
          <a:lstStyle/>
          <a:p>
            <a:pPr defTabSz="682625"/>
            <a:endParaRPr lang="zh-CN" altLang="en-US" sz="179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1244" y="2656522"/>
            <a:ext cx="17572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03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05402" y="3158579"/>
            <a:ext cx="57530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charset="-122"/>
              </a:rPr>
              <a:t>岗位需求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259647" y="208468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岗位需求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1333039" y="1828797"/>
          <a:ext cx="9342305" cy="3221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6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4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4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24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  <a:endParaRPr lang="zh-CN" altLang="en-US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工作内容</a:t>
                      </a:r>
                      <a:endParaRPr lang="zh-CN" altLang="en-US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  <a:endParaRPr lang="zh-CN" altLang="en-US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专业要求</a:t>
                      </a:r>
                      <a:endParaRPr lang="zh-CN" altLang="en-US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人数需求</a:t>
                      </a:r>
                      <a:endParaRPr lang="zh-CN" altLang="en-US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其他要求</a:t>
                      </a:r>
                      <a:endParaRPr lang="zh-CN" altLang="en-US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值班工程师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运行管理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本科及以上</a:t>
                      </a:r>
                      <a:endParaRPr lang="zh-CN" altLang="en-US" sz="1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电气工程</a:t>
                      </a:r>
                      <a:r>
                        <a:rPr lang="zh-CN" sz="1600" b="1" kern="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及其自动化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2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2020</a:t>
                      </a:r>
                      <a:r>
                        <a:rPr lang="zh-CN" altLang="en-US" sz="1600" b="1" kern="10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年应届毕业生</a:t>
                      </a:r>
                      <a:endParaRPr lang="en-US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1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机械专责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设备管理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能源与动力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1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18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1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机械与金属结构</a:t>
                      </a:r>
                      <a:r>
                        <a:rPr lang="zh-CN" sz="1600" b="1" kern="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设备管理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负责枢纽闸门、启闭机机械与金属结构管理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机械工程相关专业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1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931">
                <a:tc vMerge="1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汉语言文学</a:t>
                      </a:r>
                      <a:r>
                        <a:rPr lang="zh-CN" sz="1600" b="1" kern="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及相关</a:t>
                      </a:r>
                      <a:r>
                        <a:rPr lang="zh-CN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专业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1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600" b="1" kern="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中共党员</a:t>
                      </a:r>
                      <a:r>
                        <a:rPr lang="zh-CN" altLang="en-US" sz="1600" b="1" kern="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。</a:t>
                      </a:r>
                      <a:r>
                        <a:rPr lang="zh-CN" sz="1600" b="1" kern="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应届生、</a:t>
                      </a:r>
                      <a:r>
                        <a:rPr lang="en-US" altLang="zh-CN" sz="1600" b="1" kern="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35</a:t>
                      </a:r>
                      <a:r>
                        <a:rPr lang="zh-CN" altLang="en-US" sz="1600" b="1" kern="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岁以下</a:t>
                      </a:r>
                      <a:r>
                        <a:rPr lang="zh-CN" sz="1600" b="1" kern="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历届</a:t>
                      </a:r>
                      <a:r>
                        <a:rPr lang="zh-CN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生均</a:t>
                      </a:r>
                      <a:r>
                        <a:rPr lang="zh-CN" sz="1600" b="1" kern="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可</a:t>
                      </a:r>
                      <a:r>
                        <a:rPr lang="zh-CN" altLang="en-US" sz="1600" b="1" kern="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。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7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1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纪检</a:t>
                      </a:r>
                      <a:r>
                        <a:rPr lang="zh-CN" sz="1600" b="1" kern="0" dirty="0" smtClean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监察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/>
                        </a:rPr>
                        <a:t>纪检监察、审计等工作</a:t>
                      </a:r>
                      <a:endParaRPr lang="zh-CN" sz="1600" b="1" kern="100" dirty="0">
                        <a:latin typeface="微软雅黑" pitchFamily="34" charset="-122"/>
                        <a:ea typeface="微软雅黑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71600"/>
            <a:ext cx="12192000" cy="39243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7799" b="-18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62" y="1374489"/>
            <a:ext cx="12188238" cy="3921411"/>
          </a:xfrm>
          <a:prstGeom prst="rect">
            <a:avLst/>
          </a:prstGeom>
          <a:solidFill>
            <a:srgbClr val="291618">
              <a:alpha val="11000"/>
            </a:srgb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1371600"/>
            <a:ext cx="3546499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90352" y="1371600"/>
            <a:ext cx="3124548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rgbClr val="333333">
              <a:alpha val="60000"/>
            </a:srgbClr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012" tIns="45506" rIns="91012" bIns="45506" numCol="1" anchor="t" anchorCtr="0" compatLnSpc="1"/>
          <a:lstStyle/>
          <a:p>
            <a:pPr defTabSz="682625"/>
            <a:endParaRPr lang="zh-CN" altLang="en-US" sz="179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3686" y="2656522"/>
            <a:ext cx="17123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04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05402" y="3158579"/>
            <a:ext cx="57530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charset="-122"/>
              </a:rPr>
              <a:t>招聘流程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80832" y="230501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招聘流程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34631" y="2215990"/>
            <a:ext cx="967575" cy="96757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任意多边形 8"/>
          <p:cNvSpPr/>
          <p:nvPr/>
        </p:nvSpPr>
        <p:spPr>
          <a:xfrm rot="16200000">
            <a:off x="3055435" y="1516608"/>
            <a:ext cx="799484" cy="2364029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81241" y="2215990"/>
            <a:ext cx="967575" cy="967575"/>
          </a:xfrm>
          <a:prstGeom prst="ellipse">
            <a:avLst/>
          </a:prstGeom>
          <a:solidFill>
            <a:srgbClr val="B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任意多边形 10"/>
          <p:cNvSpPr/>
          <p:nvPr/>
        </p:nvSpPr>
        <p:spPr>
          <a:xfrm rot="16200000">
            <a:off x="8502045" y="1516608"/>
            <a:ext cx="799484" cy="2364029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B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34631" y="4254390"/>
            <a:ext cx="967575" cy="967575"/>
          </a:xfrm>
          <a:prstGeom prst="ellipse">
            <a:avLst/>
          </a:prstGeom>
          <a:solidFill>
            <a:srgbClr val="B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任意多边形 12"/>
          <p:cNvSpPr/>
          <p:nvPr/>
        </p:nvSpPr>
        <p:spPr>
          <a:xfrm rot="16200000">
            <a:off x="3055435" y="3555008"/>
            <a:ext cx="799484" cy="2364029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B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581241" y="4254390"/>
            <a:ext cx="967575" cy="96757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任意多边形 14"/>
          <p:cNvSpPr/>
          <p:nvPr/>
        </p:nvSpPr>
        <p:spPr>
          <a:xfrm rot="16200000">
            <a:off x="8502045" y="3555008"/>
            <a:ext cx="799484" cy="2364029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807456" y="4466975"/>
            <a:ext cx="515145" cy="540037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20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wps稻壳儿七月上原创链接：http://chn.docer.com/works?userid=390257647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wps稻壳儿七月上原创链接：http://chn.docer.com/works?userid=390257647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>
            <a:grpSpLocks noChangeAspect="1"/>
          </p:cNvGrpSpPr>
          <p:nvPr/>
        </p:nvGrpSpPr>
        <p:grpSpPr>
          <a:xfrm>
            <a:off x="1428166" y="2460880"/>
            <a:ext cx="424023" cy="474197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30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wps稻壳儿七月上原创链接：http://chn.docer.com/works?userid=390257647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625236" y="2480313"/>
            <a:ext cx="15801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218565"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简历投递</a:t>
            </a:r>
            <a:endParaRPr lang="en-US" altLang="zh-CN" b="1" dirty="0">
              <a:solidFill>
                <a:prstClr val="whit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6" name="wps稻壳儿七月上原创链接：http://chn.docer.com/works?userid=390257647"/>
          <p:cNvSpPr/>
          <p:nvPr/>
        </p:nvSpPr>
        <p:spPr>
          <a:xfrm>
            <a:off x="2618885" y="3101038"/>
            <a:ext cx="3736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请到公司官网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  <a:hlinkClick r:id="rId3"/>
              </a:rPr>
              <a:t>http://www.ywp.com.cn/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                   </a:t>
            </a: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“通知公告栏”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-</a:t>
            </a: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“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2020</a:t>
            </a: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年度春季招聘公告”中下载                       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《</a:t>
            </a:r>
            <a:r>
              <a:rPr lang="zh-CN" altLang="zh-CN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右江水利公司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2020</a:t>
            </a:r>
            <a:r>
              <a:rPr lang="zh-CN" altLang="zh-CN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年度春季招聘应聘登记表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》</a:t>
            </a: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，填写后按要求发送至指定邮箱。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7" name="文本框 45"/>
          <p:cNvSpPr txBox="1"/>
          <p:nvPr/>
        </p:nvSpPr>
        <p:spPr>
          <a:xfrm>
            <a:off x="2636253" y="4552233"/>
            <a:ext cx="15801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218565"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公示</a:t>
            </a:r>
            <a:endParaRPr lang="en-US" altLang="zh-CN" b="1" dirty="0">
              <a:solidFill>
                <a:prstClr val="whit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9" name="文本框 45"/>
          <p:cNvSpPr txBox="1"/>
          <p:nvPr/>
        </p:nvSpPr>
        <p:spPr>
          <a:xfrm>
            <a:off x="7947458" y="2502346"/>
            <a:ext cx="208890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218565"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面试、笔试、体检</a:t>
            </a:r>
            <a:endParaRPr lang="en-US" altLang="zh-CN" b="1" dirty="0">
              <a:solidFill>
                <a:prstClr val="whit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0" name="wps稻壳儿七月上原创链接：http://chn.docer.com/works?userid=390257647"/>
          <p:cNvSpPr/>
          <p:nvPr/>
        </p:nvSpPr>
        <p:spPr>
          <a:xfrm>
            <a:off x="8095617" y="3089749"/>
            <a:ext cx="3275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对投递的简历进行筛选</a:t>
            </a:r>
            <a:endParaRPr lang="en-US" altLang="zh-CN" sz="1200" dirty="0" smtClean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初定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3</a:t>
            </a: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月中下旬开展线上面试、笔试</a:t>
            </a:r>
            <a:endParaRPr lang="en-US" altLang="zh-CN" sz="1200" dirty="0" smtClean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体检时间和地点另行通知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41" name="文本框 45"/>
          <p:cNvSpPr txBox="1"/>
          <p:nvPr/>
        </p:nvSpPr>
        <p:spPr>
          <a:xfrm>
            <a:off x="8079662" y="4519183"/>
            <a:ext cx="15801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218565"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签订三方协议</a:t>
            </a:r>
            <a:endParaRPr lang="en-US" altLang="zh-CN" b="1" dirty="0">
              <a:solidFill>
                <a:prstClr val="whit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2" name="wps稻壳儿七月上原创链接：http://chn.docer.com/works?userid=390257647"/>
          <p:cNvSpPr/>
          <p:nvPr/>
        </p:nvSpPr>
        <p:spPr>
          <a:xfrm>
            <a:off x="8095617" y="5161668"/>
            <a:ext cx="3275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公示无异议，签订三方就业协议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1428166" y="4498360"/>
            <a:ext cx="424023" cy="474197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44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807456" y="2353190"/>
            <a:ext cx="515145" cy="540037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50" name="wps稻壳儿七月上原创链接：http://chn.docer.com/works?userid=390257647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wps稻壳儿七月上原创链接：http://chn.docer.com/works?userid=390257647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wps稻壳儿七月上原创链接：http://chn.docer.com/works?userid=390257647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sp>
        <p:nvSpPr>
          <p:cNvPr id="60" name="wps稻壳儿七月上原创链接：http://chn.docer.com/works?userid=390257647"/>
          <p:cNvSpPr/>
          <p:nvPr/>
        </p:nvSpPr>
        <p:spPr>
          <a:xfrm>
            <a:off x="2727489" y="5258236"/>
            <a:ext cx="3275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根据面试、笔试及体检情况</a:t>
            </a:r>
            <a:endParaRPr lang="en-US" altLang="zh-CN" sz="1200" dirty="0" smtClean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确定拟录用人员名单</a:t>
            </a:r>
            <a:endParaRPr lang="en-US" altLang="zh-CN" sz="1200" dirty="0" smtClean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公示</a:t>
            </a:r>
            <a:r>
              <a:rPr lang="en-US" altLang="zh-CN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个工作日</a:t>
            </a:r>
            <a:endParaRPr lang="en-US" altLang="zh-CN" sz="1200" dirty="0" smtClean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25748" y="142367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联系我们</a:t>
            </a:r>
          </a:p>
        </p:txBody>
      </p:sp>
      <p:sp>
        <p:nvSpPr>
          <p:cNvPr id="7" name="矩形 6"/>
          <p:cNvSpPr/>
          <p:nvPr/>
        </p:nvSpPr>
        <p:spPr>
          <a:xfrm>
            <a:off x="1223223" y="2127764"/>
            <a:ext cx="4861269" cy="41270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87564" y="1904946"/>
            <a:ext cx="4861269" cy="4127015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wps稻壳儿七月上原创链接：http://chn.docer.com/works?userid=390257647"/>
          <p:cNvSpPr/>
          <p:nvPr/>
        </p:nvSpPr>
        <p:spPr>
          <a:xfrm>
            <a:off x="1766481" y="2918816"/>
            <a:ext cx="595263" cy="595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777498" y="3705587"/>
            <a:ext cx="595263" cy="595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66481" y="4488068"/>
            <a:ext cx="595263" cy="595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1968527" y="3070552"/>
            <a:ext cx="189037" cy="304335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6" name="wps稻壳儿七月上原创链接：http://chn.docer.com/works?userid=390257647"/>
          <p:cNvGrpSpPr/>
          <p:nvPr/>
        </p:nvGrpSpPr>
        <p:grpSpPr>
          <a:xfrm>
            <a:off x="1915742" y="3903637"/>
            <a:ext cx="295018" cy="199114"/>
            <a:chOff x="4031964" y="4054474"/>
            <a:chExt cx="860878" cy="581025"/>
          </a:xfrm>
          <a:solidFill>
            <a:schemeClr val="tx1"/>
          </a:solidFill>
        </p:grpSpPr>
        <p:sp>
          <p:nvSpPr>
            <p:cNvPr id="18" name="wps稻壳儿七月上原创链接：http://chn.docer.com/works?userid=390257647"/>
            <p:cNvSpPr/>
            <p:nvPr/>
          </p:nvSpPr>
          <p:spPr bwMode="auto">
            <a:xfrm>
              <a:off x="4056333" y="4054474"/>
              <a:ext cx="807664" cy="337901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604391" y="4079198"/>
              <a:ext cx="288451" cy="527455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4031964" y="4079198"/>
              <a:ext cx="288451" cy="527455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056333" y="4347047"/>
              <a:ext cx="807664" cy="288452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2" name="Group 23"/>
          <p:cNvGrpSpPr>
            <a:grpSpLocks noChangeAspect="1"/>
          </p:cNvGrpSpPr>
          <p:nvPr/>
        </p:nvGrpSpPr>
        <p:grpSpPr bwMode="auto">
          <a:xfrm>
            <a:off x="1948318" y="4671533"/>
            <a:ext cx="228333" cy="228333"/>
            <a:chOff x="2203" y="3107"/>
            <a:chExt cx="229" cy="229"/>
          </a:xfrm>
          <a:solidFill>
            <a:schemeClr val="tx1"/>
          </a:solidFill>
        </p:grpSpPr>
        <p:sp>
          <p:nvSpPr>
            <p:cNvPr id="23" name="Freeform 24"/>
            <p:cNvSpPr/>
            <p:nvPr/>
          </p:nvSpPr>
          <p:spPr bwMode="auto">
            <a:xfrm>
              <a:off x="2203" y="3129"/>
              <a:ext cx="207" cy="207"/>
            </a:xfrm>
            <a:custGeom>
              <a:avLst/>
              <a:gdLst>
                <a:gd name="T0" fmla="*/ 17 w 142"/>
                <a:gd name="T1" fmla="*/ 0 h 142"/>
                <a:gd name="T2" fmla="*/ 50 w 142"/>
                <a:gd name="T3" fmla="*/ 89 h 142"/>
                <a:gd name="T4" fmla="*/ 142 w 142"/>
                <a:gd name="T5" fmla="*/ 125 h 142"/>
                <a:gd name="T6" fmla="*/ 107 w 142"/>
                <a:gd name="T7" fmla="*/ 90 h 142"/>
                <a:gd name="T8" fmla="*/ 83 w 142"/>
                <a:gd name="T9" fmla="*/ 80 h 142"/>
                <a:gd name="T10" fmla="*/ 58 w 142"/>
                <a:gd name="T11" fmla="*/ 55 h 142"/>
                <a:gd name="T12" fmla="*/ 53 w 142"/>
                <a:gd name="T13" fmla="*/ 36 h 142"/>
                <a:gd name="T14" fmla="*/ 17 w 142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42">
                  <a:moveTo>
                    <a:pt x="17" y="0"/>
                  </a:moveTo>
                  <a:cubicBezTo>
                    <a:pt x="12" y="7"/>
                    <a:pt x="0" y="38"/>
                    <a:pt x="50" y="89"/>
                  </a:cubicBezTo>
                  <a:cubicBezTo>
                    <a:pt x="102" y="142"/>
                    <a:pt x="136" y="131"/>
                    <a:pt x="142" y="125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2" y="95"/>
                    <a:pt x="96" y="90"/>
                    <a:pt x="83" y="80"/>
                  </a:cubicBezTo>
                  <a:cubicBezTo>
                    <a:pt x="76" y="74"/>
                    <a:pt x="66" y="65"/>
                    <a:pt x="58" y="55"/>
                  </a:cubicBezTo>
                  <a:cubicBezTo>
                    <a:pt x="53" y="48"/>
                    <a:pt x="48" y="41"/>
                    <a:pt x="53" y="36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2362" y="3238"/>
              <a:ext cx="70" cy="68"/>
            </a:xfrm>
            <a:custGeom>
              <a:avLst/>
              <a:gdLst>
                <a:gd name="T0" fmla="*/ 45 w 48"/>
                <a:gd name="T1" fmla="*/ 37 h 47"/>
                <a:gd name="T2" fmla="*/ 45 w 48"/>
                <a:gd name="T3" fmla="*/ 29 h 47"/>
                <a:gd name="T4" fmla="*/ 45 w 48"/>
                <a:gd name="T5" fmla="*/ 29 h 47"/>
                <a:gd name="T6" fmla="*/ 18 w 48"/>
                <a:gd name="T7" fmla="*/ 2 h 47"/>
                <a:gd name="T8" fmla="*/ 10 w 48"/>
                <a:gd name="T9" fmla="*/ 2 h 47"/>
                <a:gd name="T10" fmla="*/ 0 w 48"/>
                <a:gd name="T11" fmla="*/ 12 h 47"/>
                <a:gd name="T12" fmla="*/ 35 w 48"/>
                <a:gd name="T13" fmla="*/ 47 h 47"/>
                <a:gd name="T14" fmla="*/ 45 w 48"/>
                <a:gd name="T1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5" y="37"/>
                  </a:moveTo>
                  <a:cubicBezTo>
                    <a:pt x="48" y="35"/>
                    <a:pt x="47" y="31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18" y="2"/>
                    <a:pt x="18" y="2"/>
                  </a:cubicBezTo>
                  <a:cubicBezTo>
                    <a:pt x="16" y="0"/>
                    <a:pt x="12" y="0"/>
                    <a:pt x="1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45" y="37"/>
                    <a:pt x="4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wps稻壳儿七月上原创链接：http://chn.docer.com/works?userid=390257647"/>
            <p:cNvSpPr/>
            <p:nvPr/>
          </p:nvSpPr>
          <p:spPr bwMode="auto">
            <a:xfrm>
              <a:off x="2232" y="3107"/>
              <a:ext cx="70" cy="70"/>
            </a:xfrm>
            <a:custGeom>
              <a:avLst/>
              <a:gdLst>
                <a:gd name="T0" fmla="*/ 45 w 48"/>
                <a:gd name="T1" fmla="*/ 38 h 48"/>
                <a:gd name="T2" fmla="*/ 45 w 48"/>
                <a:gd name="T3" fmla="*/ 31 h 48"/>
                <a:gd name="T4" fmla="*/ 45 w 48"/>
                <a:gd name="T5" fmla="*/ 31 h 48"/>
                <a:gd name="T6" fmla="*/ 17 w 48"/>
                <a:gd name="T7" fmla="*/ 3 h 48"/>
                <a:gd name="T8" fmla="*/ 10 w 48"/>
                <a:gd name="T9" fmla="*/ 3 h 48"/>
                <a:gd name="T10" fmla="*/ 0 w 48"/>
                <a:gd name="T11" fmla="*/ 13 h 48"/>
                <a:gd name="T12" fmla="*/ 36 w 48"/>
                <a:gd name="T13" fmla="*/ 48 h 48"/>
                <a:gd name="T14" fmla="*/ 45 w 48"/>
                <a:gd name="T15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45" y="38"/>
                  </a:moveTo>
                  <a:cubicBezTo>
                    <a:pt x="48" y="36"/>
                    <a:pt x="48" y="33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17" y="3"/>
                    <a:pt x="17" y="3"/>
                  </a:cubicBezTo>
                  <a:cubicBezTo>
                    <a:pt x="15" y="0"/>
                    <a:pt x="12" y="0"/>
                    <a:pt x="1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45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474037" y="2928359"/>
            <a:ext cx="3567658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Bebas" pitchFamily="2" charset="0"/>
              </a:rPr>
              <a:t>广西南宁市青秀区青秀路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Bebas" pitchFamily="2" charset="0"/>
              </a:rPr>
              <a:t>16-2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Bebas" pitchFamily="2" charset="0"/>
              </a:rPr>
              <a:t>号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Bebas" pitchFamily="2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61337" y="3748779"/>
            <a:ext cx="3567658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youjianghr@ywp</a:t>
            </a:r>
            <a:r>
              <a:rPr lang="en-US" altLang="zh-CN" sz="1400" noProof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.com.cn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wps稻壳儿七月上原创链接：http://chn.docer.com/works?userid=390257647"/>
          <p:cNvSpPr/>
          <p:nvPr/>
        </p:nvSpPr>
        <p:spPr>
          <a:xfrm>
            <a:off x="2461337" y="4523930"/>
            <a:ext cx="35676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人力资源部：</a:t>
            </a:r>
            <a:r>
              <a:rPr kumimoji="0" lang="en-US" altLang="zh-CN" sz="1400" b="0" i="0" u="none" strike="noStrike" kern="120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0771-6759928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394734" y="222615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联系方式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31" name="矩形 30">
            <a:hlinkClick r:id="rId3"/>
          </p:cNvPr>
          <p:cNvSpPr/>
          <p:nvPr/>
        </p:nvSpPr>
        <p:spPr>
          <a:xfrm>
            <a:off x="5854542" y="2152118"/>
            <a:ext cx="5248888" cy="349479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764645" y="5268430"/>
            <a:ext cx="595263" cy="595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5507" y="5357412"/>
            <a:ext cx="360917" cy="36799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2481534" y="5311337"/>
            <a:ext cx="35676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http://www.ywp.com.cn/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15778" r="100" b="-112"/>
          <a:stretch>
            <a:fillRect/>
          </a:stretch>
        </p:blipFill>
        <p:spPr>
          <a:xfrm>
            <a:off x="-3574" y="0"/>
            <a:ext cx="12208273" cy="68671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7" t="31523" r="16907" b="28239"/>
          <a:stretch>
            <a:fillRect/>
          </a:stretch>
        </p:blipFill>
        <p:spPr>
          <a:xfrm>
            <a:off x="4562" y="5586"/>
            <a:ext cx="12192001" cy="6823468"/>
          </a:xfrm>
          <a:prstGeom prst="rect">
            <a:avLst/>
          </a:prstGeom>
        </p:spPr>
      </p:pic>
      <p:sp>
        <p:nvSpPr>
          <p:cNvPr id="3" name="wps稻壳儿七月上设计原创链接：http://chn.docer.com/works?userid=390257647"/>
          <p:cNvSpPr/>
          <p:nvPr/>
        </p:nvSpPr>
        <p:spPr>
          <a:xfrm>
            <a:off x="2654440" y="1619249"/>
            <a:ext cx="6968444" cy="3768343"/>
          </a:xfrm>
          <a:prstGeom prst="rect">
            <a:avLst/>
          </a:prstGeom>
          <a:solidFill>
            <a:srgbClr val="CC000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00913" y="4782270"/>
            <a:ext cx="6850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defRPr/>
            </a:pPr>
            <a:r>
              <a:rPr lang="zh-CN" altLang="en-US" sz="1600" spc="600">
                <a:solidFill>
                  <a:prstClr val="white"/>
                </a:solidFill>
                <a:latin typeface="锐字逼格青春粗黑体简2.0" pitchFamily="2" charset="-122"/>
                <a:ea typeface="锐字逼格青春粗黑体简2.0" pitchFamily="2" charset="-122"/>
              </a:rPr>
              <a:t>我们需要一个与众不同的你 自信和有能力的你</a:t>
            </a:r>
            <a:endParaRPr lang="zh-CN" altLang="en-US" sz="1600" spc="600" dirty="0">
              <a:solidFill>
                <a:prstClr val="white"/>
              </a:solidFill>
              <a:latin typeface="锐字逼格青春粗黑体简2.0" pitchFamily="2" charset="-122"/>
              <a:ea typeface="锐字逼格青春粗黑体简2.0" pitchFamily="2" charset="-122"/>
            </a:endParaRPr>
          </a:p>
        </p:txBody>
      </p:sp>
      <p:sp>
        <p:nvSpPr>
          <p:cNvPr id="8" name="wps稻壳儿七月上设计原创链接：http://chn.docer.com/works?userid=390257647"/>
          <p:cNvSpPr/>
          <p:nvPr/>
        </p:nvSpPr>
        <p:spPr>
          <a:xfrm>
            <a:off x="3139674" y="2127217"/>
            <a:ext cx="5972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600" b="1" spc="600" dirty="0" smtClean="0">
                <a:solidFill>
                  <a:prstClr val="white"/>
                </a:solidFill>
                <a:latin typeface="锐字逼格青春粗黑体简2.0" pitchFamily="2" charset="-122"/>
                <a:ea typeface="锐字逼格青春粗黑体简2.0" pitchFamily="2" charset="-122"/>
              </a:rPr>
              <a:t>虚位以待</a:t>
            </a:r>
            <a:endParaRPr lang="en-US" altLang="zh-CN" sz="9600" b="1" spc="600" dirty="0">
              <a:solidFill>
                <a:prstClr val="white"/>
              </a:solidFill>
              <a:latin typeface="锐字逼格青春粗黑体简2.0" pitchFamily="2" charset="-122"/>
              <a:ea typeface="锐字逼格青春粗黑体简2.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92074" y="1875102"/>
            <a:ext cx="559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spc="600">
                <a:solidFill>
                  <a:prstClr val="white"/>
                </a:solidFill>
                <a:latin typeface="锐字逼格青春粗黑体简2.0" pitchFamily="2" charset="-122"/>
                <a:ea typeface="锐字逼格青春粗黑体简2.0" pitchFamily="2" charset="-122"/>
              </a:rPr>
              <a:t>INVIITE ELITES</a:t>
            </a:r>
            <a:endParaRPr lang="zh-CN" altLang="en-US" sz="2400" spc="600" dirty="0">
              <a:solidFill>
                <a:prstClr val="white"/>
              </a:solidFill>
              <a:latin typeface="锐字逼格青春粗黑体简2.0" pitchFamily="2" charset="-122"/>
              <a:ea typeface="锐字逼格青春粗黑体简2.0" pitchFamily="2" charset="-122"/>
            </a:endParaRPr>
          </a:p>
        </p:txBody>
      </p:sp>
      <p:sp>
        <p:nvSpPr>
          <p:cNvPr id="18" name="wps稻壳儿七月上设计原创链接：http://chn.docer.com/works?userid=390257647"/>
          <p:cNvSpPr/>
          <p:nvPr/>
        </p:nvSpPr>
        <p:spPr>
          <a:xfrm>
            <a:off x="3169261" y="3337404"/>
            <a:ext cx="5972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锐字逼格青春粗黑体简2.0" pitchFamily="2" charset="-122"/>
                <a:ea typeface="锐字逼格青春粗黑体简2.0" pitchFamily="2" charset="-122"/>
              </a:rPr>
              <a:t>职等你来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47782" y="153383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公司介绍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pic>
        <p:nvPicPr>
          <p:cNvPr id="20" name="图片 19" descr="060809大坝合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3691" y="1828149"/>
            <a:ext cx="7005169" cy="4385365"/>
          </a:xfrm>
          <a:prstGeom prst="rect">
            <a:avLst/>
          </a:prstGeom>
        </p:spPr>
      </p:pic>
      <p:sp>
        <p:nvSpPr>
          <p:cNvPr id="32" name="wps稻壳儿七月上原创链接：http://chn.docer.com/works?userid=390257647"/>
          <p:cNvSpPr/>
          <p:nvPr/>
        </p:nvSpPr>
        <p:spPr>
          <a:xfrm>
            <a:off x="308472" y="1270386"/>
            <a:ext cx="3877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20000"/>
              </a:lnSpc>
              <a:defRPr/>
            </a:pPr>
            <a:r>
              <a:rPr lang="zh-CN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广西右江水利开发有限责任公司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40675" y="1737807"/>
            <a:ext cx="841571" cy="0"/>
          </a:xfrm>
          <a:prstGeom prst="line">
            <a:avLst/>
          </a:prstGeom>
          <a:ln w="25400" cap="rnd">
            <a:solidFill>
              <a:srgbClr val="40404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wps稻壳儿七月上原创链接：http://chn.docer.com/works?userid=390257647"/>
          <p:cNvSpPr/>
          <p:nvPr/>
        </p:nvSpPr>
        <p:spPr>
          <a:xfrm>
            <a:off x="395642" y="1853552"/>
            <a:ext cx="4044156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20000"/>
              </a:lnSpc>
              <a:defRPr/>
            </a:pPr>
            <a:r>
              <a:rPr lang="zh-CN" altLang="en-US" sz="1400" dirty="0" smtClean="0"/>
              <a:t>        广西右江水利开发有限责任公司成立于</a:t>
            </a:r>
            <a:r>
              <a:rPr lang="en-US" altLang="zh-CN" sz="1400" dirty="0" smtClean="0"/>
              <a:t>1997</a:t>
            </a:r>
            <a:r>
              <a:rPr lang="zh-CN" altLang="en-US" sz="1400" dirty="0" smtClean="0"/>
              <a:t>年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,</a:t>
            </a:r>
            <a:r>
              <a:rPr lang="zh-CN" altLang="en-US" sz="1400" dirty="0" smtClean="0"/>
              <a:t>是水利部和广西自治区人民政府合作成立的大型国有企业，总部位于广西南宁市。公司致力于水资源的开发和利用，主要任务是负责百色水利枢纽工程的建设和运行管理。</a:t>
            </a:r>
            <a:endParaRPr lang="en-US" altLang="zh-CN" sz="1400" dirty="0" smtClean="0"/>
          </a:p>
          <a:p>
            <a:pPr algn="just" defTabSz="913765">
              <a:lnSpc>
                <a:spcPct val="120000"/>
              </a:lnSpc>
              <a:defRPr/>
            </a:pPr>
            <a:r>
              <a:rPr lang="en-US" altLang="zh-CN" sz="1400" dirty="0" smtClean="0"/>
              <a:t>         </a:t>
            </a:r>
            <a:r>
              <a:rPr lang="zh-CN" altLang="en-US" sz="1400" dirty="0" smtClean="0"/>
              <a:t>公司在发展过程中得到了党和国家领导人的深切关怀，习近平、胡锦涛、温家宝、贾庆林等领导同志亲临百色水利枢纽工程现场视察。公司先后兼并控股广西清源电力股份有限公司、云南富源县块泽河发电有限责任公司、云南楚雄州季连投资有限公司、广西江河资产管理有限公司。公司现有</a:t>
            </a:r>
            <a:r>
              <a:rPr lang="en-US" altLang="zh-CN" sz="1400" dirty="0" smtClean="0"/>
              <a:t>4</a:t>
            </a:r>
            <a:r>
              <a:rPr lang="zh-CN" altLang="en-US" sz="1400" dirty="0" smtClean="0"/>
              <a:t>个水电厂</a:t>
            </a:r>
            <a:r>
              <a:rPr lang="en-US" altLang="zh-CN" sz="1400" dirty="0" smtClean="0"/>
              <a:t>11</a:t>
            </a:r>
            <a:r>
              <a:rPr lang="zh-CN" altLang="en-US" sz="1400" dirty="0" smtClean="0"/>
              <a:t>台机组投入运行，发电机组总容量</a:t>
            </a:r>
            <a:r>
              <a:rPr lang="en-US" altLang="zh-CN" sz="1400" dirty="0" smtClean="0"/>
              <a:t>630MW</a:t>
            </a:r>
            <a:r>
              <a:rPr lang="zh-CN" altLang="en-US" sz="1400" dirty="0" smtClean="0"/>
              <a:t>，年设计发电量</a:t>
            </a:r>
            <a:r>
              <a:rPr lang="en-US" altLang="zh-CN" sz="1400" dirty="0" smtClean="0"/>
              <a:t>20.702</a:t>
            </a:r>
            <a:r>
              <a:rPr lang="zh-CN" altLang="en-US" sz="1400" dirty="0" smtClean="0"/>
              <a:t>亿</a:t>
            </a:r>
            <a:r>
              <a:rPr lang="en-US" altLang="zh-CN" sz="1400" dirty="0" err="1" smtClean="0"/>
              <a:t>kW·h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algn="just" defTabSz="913765">
              <a:lnSpc>
                <a:spcPct val="120000"/>
              </a:lnSpc>
              <a:defRPr/>
            </a:pPr>
            <a:r>
              <a:rPr lang="en-US" altLang="zh-CN" sz="1400" dirty="0" smtClean="0"/>
              <a:t>         </a:t>
            </a:r>
            <a:r>
              <a:rPr lang="zh-CN" altLang="en-US" sz="1400" dirty="0" smtClean="0"/>
              <a:t>公司按照 “一流的标准、一流的技术、一流的管理、一流的面貌、一流的效益”目标，努力做强做优。</a:t>
            </a:r>
            <a:r>
              <a:rPr lang="en-US" altLang="zh-CN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       </a:t>
            </a:r>
            <a:endParaRPr lang="zh-CN" altLang="en-US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094394" y="142366"/>
            <a:ext cx="223651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公司价值观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sp>
        <p:nvSpPr>
          <p:cNvPr id="31" name="五边形 30"/>
          <p:cNvSpPr/>
          <p:nvPr/>
        </p:nvSpPr>
        <p:spPr bwMode="auto">
          <a:xfrm>
            <a:off x="1421175" y="1817783"/>
            <a:ext cx="2170324" cy="484742"/>
          </a:xfrm>
          <a:prstGeom prst="homePlate">
            <a:avLst/>
          </a:prstGeom>
          <a:solidFill>
            <a:srgbClr val="CC000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发展理念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42761" y="1749329"/>
            <a:ext cx="509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团结、和谐、可持续发展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五边形 32"/>
          <p:cNvSpPr/>
          <p:nvPr/>
        </p:nvSpPr>
        <p:spPr bwMode="auto">
          <a:xfrm>
            <a:off x="1408322" y="2796449"/>
            <a:ext cx="2170324" cy="484742"/>
          </a:xfrm>
          <a:prstGeom prst="homePlat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企业精神</a:t>
            </a:r>
          </a:p>
        </p:txBody>
      </p:sp>
      <p:sp>
        <p:nvSpPr>
          <p:cNvPr id="34" name="矩形 33"/>
          <p:cNvSpPr/>
          <p:nvPr/>
        </p:nvSpPr>
        <p:spPr>
          <a:xfrm>
            <a:off x="4386272" y="2671456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献身、负责、求实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五边形 34"/>
          <p:cNvSpPr/>
          <p:nvPr/>
        </p:nvSpPr>
        <p:spPr bwMode="auto">
          <a:xfrm>
            <a:off x="1397305" y="3821019"/>
            <a:ext cx="2170324" cy="484742"/>
          </a:xfrm>
          <a:prstGeom prst="homePlate">
            <a:avLst/>
          </a:prstGeom>
          <a:solidFill>
            <a:srgbClr val="CC000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核心价值观</a:t>
            </a:r>
          </a:p>
        </p:txBody>
      </p:sp>
      <p:sp>
        <p:nvSpPr>
          <p:cNvPr id="36" name="矩形 35"/>
          <p:cNvSpPr/>
          <p:nvPr/>
        </p:nvSpPr>
        <p:spPr>
          <a:xfrm>
            <a:off x="4347992" y="3579559"/>
            <a:ext cx="7109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为河川创造价值、为员工创造机会、</a:t>
            </a:r>
            <a:endParaRPr lang="en-US" altLang="zh-CN" sz="28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为社会创造效益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五边形 36"/>
          <p:cNvSpPr/>
          <p:nvPr/>
        </p:nvSpPr>
        <p:spPr bwMode="auto">
          <a:xfrm>
            <a:off x="1384452" y="4920870"/>
            <a:ext cx="2170324" cy="484742"/>
          </a:xfrm>
          <a:prstGeom prst="homePlat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目标要求</a:t>
            </a:r>
          </a:p>
        </p:txBody>
      </p:sp>
      <p:sp>
        <p:nvSpPr>
          <p:cNvPr id="38" name="矩形 37"/>
          <p:cNvSpPr/>
          <p:nvPr/>
        </p:nvSpPr>
        <p:spPr>
          <a:xfrm>
            <a:off x="4381042" y="4769382"/>
            <a:ext cx="7329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一流的标准     一流的技术</a:t>
            </a:r>
            <a:endParaRPr lang="en-US" altLang="zh-CN" sz="28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一流的管理     一流的面貌     </a:t>
            </a:r>
            <a:endParaRPr lang="en-US" altLang="zh-CN" sz="28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一流的效益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4424538" y="156802"/>
            <a:ext cx="12192000" cy="8862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wps稻壳儿七月上设计原创链接：http://chn.docer.com/works?userid=390257647"/>
          <p:cNvSpPr/>
          <p:nvPr/>
        </p:nvSpPr>
        <p:spPr>
          <a:xfrm>
            <a:off x="0" y="0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sp>
        <p:nvSpPr>
          <p:cNvPr id="6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286307" y="142366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领导关怀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936979" y="1298222"/>
            <a:ext cx="4357510" cy="2438400"/>
          </a:xfrm>
          <a:prstGeom prst="rect">
            <a:avLst/>
          </a:prstGeom>
          <a:blipFill dpi="0" rotWithShape="1">
            <a:blip r:embed="rId3" cstate="print">
              <a:lum bright="13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908758" y="4069643"/>
            <a:ext cx="4357510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694310" y="4086576"/>
            <a:ext cx="4351867" cy="2432757"/>
          </a:xfrm>
          <a:prstGeom prst="rect">
            <a:avLst/>
          </a:prstGeom>
          <a:blipFill>
            <a:blip r:embed="rId5" cstate="print">
              <a:lum bright="8000"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677377" y="1270001"/>
            <a:ext cx="4357510" cy="2438400"/>
          </a:xfrm>
          <a:prstGeom prst="rect">
            <a:avLst/>
          </a:prstGeom>
          <a:blipFill dpi="0" rotWithShape="1">
            <a:blip r:embed="rId6" cstate="print">
              <a:lum bright="2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665" y="3759200"/>
            <a:ext cx="5023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日，习近平同志视察百色水利枢纽右江电厂。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4486" y="3742267"/>
            <a:ext cx="5023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2008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日，胡锦涛同志到右江水力发电厂慰问。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3285" y="6550223"/>
            <a:ext cx="550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100" dirty="0" smtClean="0">
                <a:latin typeface="微软雅黑" pitchFamily="34" charset="-122"/>
                <a:ea typeface="微软雅黑" pitchFamily="34" charset="-122"/>
              </a:rPr>
              <a:t>2001</a:t>
            </a:r>
            <a:r>
              <a:rPr lang="zh-CN" altLang="en-US" sz="1400" b="1" spc="-1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b="1" spc="-100" dirty="0" smtClean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400" b="1" spc="-100" dirty="0" smtClean="0">
                <a:latin typeface="微软雅黑" pitchFamily="34" charset="-122"/>
                <a:ea typeface="微软雅黑" pitchFamily="34" charset="-122"/>
              </a:rPr>
              <a:t>月，温家宝同志到百色水利枢纽工地了解“</a:t>
            </a:r>
            <a:r>
              <a:rPr lang="en-US" altLang="zh-CN" sz="1400" b="1" spc="-100" dirty="0" smtClean="0">
                <a:latin typeface="微软雅黑" pitchFamily="34" charset="-122"/>
                <a:ea typeface="微软雅黑" pitchFamily="34" charset="-122"/>
              </a:rPr>
              <a:t>7. 4</a:t>
            </a:r>
            <a:r>
              <a:rPr lang="zh-CN" altLang="en-US" sz="1400" b="1" spc="-100" dirty="0" smtClean="0">
                <a:latin typeface="微软雅黑" pitchFamily="34" charset="-122"/>
                <a:ea typeface="微软雅黑" pitchFamily="34" charset="-122"/>
              </a:rPr>
              <a:t>”洪水受灾情况。</a:t>
            </a:r>
            <a:endParaRPr lang="zh-CN" altLang="en-US" sz="1400" b="1" spc="-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9642" y="6550223"/>
            <a:ext cx="5023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2003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月，贾庆林同志视察百色水利枢纽工程。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918123" y="165253"/>
            <a:ext cx="264687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公司发展历程</a:t>
            </a:r>
          </a:p>
        </p:txBody>
      </p:sp>
      <p:sp>
        <p:nvSpPr>
          <p:cNvPr id="16" name="wps稻壳儿七月上原创链接：http://chn.docer.com/works?userid=390257647"/>
          <p:cNvSpPr/>
          <p:nvPr/>
        </p:nvSpPr>
        <p:spPr>
          <a:xfrm>
            <a:off x="905915" y="3261012"/>
            <a:ext cx="2865142" cy="99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94" y="0"/>
                </a:moveTo>
                <a:lnTo>
                  <a:pt x="21600" y="0"/>
                </a:lnTo>
                <a:lnTo>
                  <a:pt x="18406" y="21600"/>
                </a:lnTo>
                <a:lnTo>
                  <a:pt x="0" y="21600"/>
                </a:lnTo>
                <a:lnTo>
                  <a:pt x="319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defTabSz="913130">
              <a:defRPr/>
            </a:pPr>
            <a:endParaRPr sz="144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Freeform: Shape 44"/>
          <p:cNvSpPr/>
          <p:nvPr/>
        </p:nvSpPr>
        <p:spPr>
          <a:xfrm>
            <a:off x="3431687" y="3261012"/>
            <a:ext cx="2865144" cy="99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94" y="0"/>
                </a:moveTo>
                <a:lnTo>
                  <a:pt x="21600" y="0"/>
                </a:lnTo>
                <a:lnTo>
                  <a:pt x="18406" y="21600"/>
                </a:lnTo>
                <a:lnTo>
                  <a:pt x="0" y="21600"/>
                </a:lnTo>
                <a:lnTo>
                  <a:pt x="319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defTabSz="913130">
              <a:defRPr/>
            </a:pPr>
            <a:endParaRPr sz="144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Freeform: Shape 42"/>
          <p:cNvSpPr/>
          <p:nvPr/>
        </p:nvSpPr>
        <p:spPr>
          <a:xfrm>
            <a:off x="5957455" y="3261012"/>
            <a:ext cx="2865144" cy="99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94" y="0"/>
                </a:moveTo>
                <a:lnTo>
                  <a:pt x="21600" y="0"/>
                </a:lnTo>
                <a:lnTo>
                  <a:pt x="18406" y="21600"/>
                </a:lnTo>
                <a:lnTo>
                  <a:pt x="0" y="21600"/>
                </a:lnTo>
                <a:lnTo>
                  <a:pt x="319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defTabSz="913130">
              <a:defRPr/>
            </a:pPr>
            <a:endParaRPr sz="144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wps稻壳儿七月上原创链接：http://chn.docer.com/works?userid=390257647"/>
          <p:cNvSpPr/>
          <p:nvPr/>
        </p:nvSpPr>
        <p:spPr>
          <a:xfrm>
            <a:off x="8483222" y="3261012"/>
            <a:ext cx="2865142" cy="99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94" y="0"/>
                </a:moveTo>
                <a:lnTo>
                  <a:pt x="21600" y="0"/>
                </a:lnTo>
                <a:lnTo>
                  <a:pt x="18406" y="21600"/>
                </a:lnTo>
                <a:lnTo>
                  <a:pt x="0" y="21600"/>
                </a:lnTo>
                <a:lnTo>
                  <a:pt x="319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defTabSz="913130">
              <a:defRPr/>
            </a:pPr>
            <a:endParaRPr sz="144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Oval 34"/>
          <p:cNvSpPr/>
          <p:nvPr/>
        </p:nvSpPr>
        <p:spPr>
          <a:xfrm>
            <a:off x="1578173" y="2962950"/>
            <a:ext cx="1520628" cy="1520626"/>
          </a:xfrm>
          <a:prstGeom prst="ellipse">
            <a:avLst/>
          </a:prstGeom>
          <a:solidFill>
            <a:srgbClr val="FEFEFE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defTabSz="913130">
              <a:defRPr/>
            </a:pPr>
            <a:endParaRPr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wps稻壳儿七月上原创链接：http://chn.docer.com/works?userid=390257647"/>
          <p:cNvSpPr/>
          <p:nvPr/>
        </p:nvSpPr>
        <p:spPr>
          <a:xfrm>
            <a:off x="1730239" y="3115014"/>
            <a:ext cx="1216500" cy="1216502"/>
          </a:xfrm>
          <a:prstGeom prst="ellipse">
            <a:avLst/>
          </a:prstGeom>
          <a:solidFill>
            <a:srgbClr val="333333"/>
          </a:solidFill>
          <a:ln w="12700" cap="flat">
            <a:noFill/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algn="ctr" defTabSz="913765">
              <a:defRPr/>
            </a:pPr>
            <a:r>
              <a:rPr lang="en-US" altLang="zh-CN" sz="2800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1997</a:t>
            </a:r>
            <a:endParaRPr lang="en-US" altLang="zh-CN" sz="28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wps稻壳儿七月上原创链接：http://chn.docer.com/works?userid=390257647"/>
          <p:cNvSpPr/>
          <p:nvPr/>
        </p:nvSpPr>
        <p:spPr>
          <a:xfrm>
            <a:off x="4103943" y="2962953"/>
            <a:ext cx="1520628" cy="1520626"/>
          </a:xfrm>
          <a:prstGeom prst="ellipse">
            <a:avLst/>
          </a:prstGeom>
          <a:solidFill>
            <a:srgbClr val="FEFEFE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defTabSz="913130"/>
            <a:endParaRPr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wps稻壳儿七月上原创链接：http://chn.docer.com/works?userid=390257647"/>
          <p:cNvSpPr/>
          <p:nvPr/>
        </p:nvSpPr>
        <p:spPr>
          <a:xfrm>
            <a:off x="4256009" y="3115014"/>
            <a:ext cx="1216500" cy="1216502"/>
          </a:xfrm>
          <a:prstGeom prst="ellipse">
            <a:avLst/>
          </a:prstGeom>
          <a:solidFill>
            <a:srgbClr val="CC0001"/>
          </a:solidFill>
          <a:ln w="12700" cap="flat">
            <a:noFill/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algn="ctr" defTabSz="913765">
              <a:defRPr/>
            </a:pPr>
            <a:r>
              <a:rPr lang="en-US" altLang="zh-CN" sz="2800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1999</a:t>
            </a:r>
            <a:endParaRPr lang="en-US" altLang="zh-CN" sz="28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Oval 30"/>
          <p:cNvSpPr/>
          <p:nvPr/>
        </p:nvSpPr>
        <p:spPr>
          <a:xfrm>
            <a:off x="6629711" y="2962950"/>
            <a:ext cx="1520628" cy="1520626"/>
          </a:xfrm>
          <a:prstGeom prst="ellipse">
            <a:avLst/>
          </a:prstGeom>
          <a:solidFill>
            <a:srgbClr val="FEFEFE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defTabSz="913130"/>
            <a:endParaRPr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wps稻壳儿七月上原创链接：http://chn.docer.com/works?userid=390257647"/>
          <p:cNvSpPr/>
          <p:nvPr/>
        </p:nvSpPr>
        <p:spPr>
          <a:xfrm>
            <a:off x="6781777" y="3115014"/>
            <a:ext cx="1216500" cy="1216502"/>
          </a:xfrm>
          <a:prstGeom prst="ellipse">
            <a:avLst/>
          </a:prstGeom>
          <a:solidFill>
            <a:srgbClr val="333333"/>
          </a:solidFill>
          <a:ln w="12700" cap="flat">
            <a:noFill/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algn="ctr" defTabSz="913765">
              <a:defRPr/>
            </a:pPr>
            <a:r>
              <a:rPr lang="en-US" altLang="zh-CN" sz="2800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2011</a:t>
            </a:r>
            <a:endParaRPr lang="en-US" altLang="zh-CN" sz="28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Oval 28"/>
          <p:cNvSpPr/>
          <p:nvPr/>
        </p:nvSpPr>
        <p:spPr>
          <a:xfrm>
            <a:off x="9155481" y="3056849"/>
            <a:ext cx="1520630" cy="1520626"/>
          </a:xfrm>
          <a:prstGeom prst="ellipse">
            <a:avLst/>
          </a:prstGeom>
          <a:solidFill>
            <a:srgbClr val="FEFEFE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defTabSz="913130"/>
            <a:endParaRPr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wps稻壳儿七月上原创链接：http://chn.docer.com/works?userid=390257647"/>
          <p:cNvSpPr/>
          <p:nvPr/>
        </p:nvSpPr>
        <p:spPr>
          <a:xfrm>
            <a:off x="9307542" y="3208911"/>
            <a:ext cx="1216502" cy="1216502"/>
          </a:xfrm>
          <a:prstGeom prst="ellipse">
            <a:avLst/>
          </a:prstGeom>
          <a:solidFill>
            <a:srgbClr val="CC0001"/>
          </a:solidFill>
          <a:ln w="12700" cap="flat">
            <a:noFill/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algn="ctr" defTabSz="913765">
              <a:defRPr/>
            </a:pPr>
            <a:r>
              <a:rPr lang="en-US" altLang="zh-CN" sz="2800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2016</a:t>
            </a:r>
            <a:endParaRPr lang="en-US" altLang="zh-CN" sz="28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wps稻壳儿七月上原创链接：http://chn.docer.com/works?userid=390257647"/>
          <p:cNvSpPr/>
          <p:nvPr/>
        </p:nvSpPr>
        <p:spPr>
          <a:xfrm>
            <a:off x="2000376" y="2224592"/>
            <a:ext cx="3422870" cy="8298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en-US" altLang="zh-CN" sz="1065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1997</a:t>
            </a:r>
            <a:r>
              <a:rPr lang="zh-CN" altLang="en-US" sz="1065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年</a:t>
            </a:r>
            <a:r>
              <a:rPr lang="en-US" altLang="zh-CN" sz="1065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1</a:t>
            </a:r>
            <a:r>
              <a:rPr lang="zh-CN" altLang="en-US" sz="1065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月，经广西区人民政府同意</a:t>
            </a:r>
            <a:endParaRPr lang="en-US" altLang="zh-CN" sz="1065" dirty="0" smtClean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defTabSz="913765">
              <a:lnSpc>
                <a:spcPct val="150000"/>
              </a:lnSpc>
              <a:defRPr/>
            </a:pPr>
            <a:r>
              <a:rPr lang="zh-CN" altLang="en-US" sz="1065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成立广西右江水利开发有限责任公司</a:t>
            </a:r>
            <a:endParaRPr lang="en-US" altLang="zh-CN" sz="1065" dirty="0" smtClean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defTabSz="913765">
              <a:lnSpc>
                <a:spcPct val="150000"/>
              </a:lnSpc>
              <a:defRPr/>
            </a:pPr>
            <a:r>
              <a:rPr lang="zh-CN" altLang="en-US" sz="1065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Gill Sans" charset="0"/>
              </a:rPr>
              <a:t>桂政发</a:t>
            </a:r>
            <a:r>
              <a:rPr lang="en-US" altLang="zh-CN" sz="1065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Gill Sans" charset="0"/>
              </a:rPr>
              <a:t>[1997]12</a:t>
            </a:r>
            <a:r>
              <a:rPr lang="zh-CN" altLang="en-US" sz="1065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Gill Sans" charset="0"/>
              </a:rPr>
              <a:t>号</a:t>
            </a:r>
            <a:endParaRPr lang="en-US" altLang="zh-CN" sz="1065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978342" y="1848107"/>
            <a:ext cx="2481507" cy="4126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1895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批准成立</a:t>
            </a:r>
            <a:endParaRPr lang="zh-CN" altLang="en-US" sz="1895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92634" y="2273926"/>
            <a:ext cx="4499654" cy="3145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水利部和广西自治区人民政府合作成立的国有企业。</a:t>
            </a:r>
            <a:endParaRPr lang="en-US" altLang="zh-CN" sz="1065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785174" y="1897441"/>
            <a:ext cx="3497119" cy="4423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1895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再次重组</a:t>
            </a:r>
            <a:endParaRPr lang="zh-CN" altLang="en-US" sz="1895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3" name="wps稻壳儿七月上原创链接：http://chn.docer.com/works?userid=390257647"/>
          <p:cNvSpPr/>
          <p:nvPr/>
        </p:nvSpPr>
        <p:spPr>
          <a:xfrm>
            <a:off x="3462175" y="5101042"/>
            <a:ext cx="2112360" cy="4308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100" b="1" dirty="0" smtClean="0"/>
              <a:t>1999</a:t>
            </a:r>
            <a:r>
              <a:rPr lang="zh-CN" altLang="en-US" sz="1100" b="1" dirty="0" smtClean="0"/>
              <a:t>年</a:t>
            </a:r>
            <a:r>
              <a:rPr lang="en-US" altLang="zh-CN" sz="1100" b="1" dirty="0" smtClean="0"/>
              <a:t>11</a:t>
            </a:r>
            <a:r>
              <a:rPr lang="zh-CN" altLang="en-US" sz="1100" b="1" dirty="0" smtClean="0"/>
              <a:t>月进行股份制重组，</a:t>
            </a:r>
            <a:endParaRPr lang="en-US" altLang="zh-CN" sz="1100" b="1" dirty="0" smtClean="0"/>
          </a:p>
          <a:p>
            <a:r>
              <a:rPr lang="zh-CN" altLang="en-US" sz="1100" b="1" dirty="0" smtClean="0"/>
              <a:t>按现代企业制度进行公司运作</a:t>
            </a:r>
            <a:endParaRPr lang="zh-CN" altLang="en-US" sz="1100" b="1" dirty="0"/>
          </a:p>
        </p:txBody>
      </p:sp>
      <p:sp>
        <p:nvSpPr>
          <p:cNvPr id="44" name="矩形 43"/>
          <p:cNvSpPr/>
          <p:nvPr/>
        </p:nvSpPr>
        <p:spPr>
          <a:xfrm>
            <a:off x="2784058" y="4724557"/>
            <a:ext cx="2481507" cy="4126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913765">
              <a:lnSpc>
                <a:spcPct val="120000"/>
              </a:lnSpc>
              <a:defRPr/>
            </a:pPr>
            <a:r>
              <a:rPr lang="zh-CN" altLang="en-US" sz="1895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重组</a:t>
            </a:r>
            <a:endParaRPr lang="zh-CN" altLang="en-US" sz="1895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5" name="wps稻壳儿七月上原创链接：http://chn.docer.com/works?userid=390257647"/>
          <p:cNvSpPr/>
          <p:nvPr/>
        </p:nvSpPr>
        <p:spPr>
          <a:xfrm>
            <a:off x="7283898" y="5112059"/>
            <a:ext cx="3567716" cy="3462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913765">
              <a:lnSpc>
                <a:spcPct val="150000"/>
              </a:lnSpc>
              <a:defRPr/>
            </a:pPr>
            <a:r>
              <a:rPr lang="zh-CN" altLang="en-US" sz="1100" b="1" dirty="0" smtClean="0"/>
              <a:t>百色水利枢纽工程通过验收，正式进入运行管理阶段</a:t>
            </a:r>
            <a:endParaRPr lang="en-US" altLang="zh-CN" sz="1065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258312" y="4724557"/>
            <a:ext cx="2481507" cy="4126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913765">
              <a:lnSpc>
                <a:spcPct val="120000"/>
              </a:lnSpc>
              <a:defRPr/>
            </a:pPr>
            <a:r>
              <a:rPr lang="zh-CN" altLang="en-US" sz="1895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竣工验收</a:t>
            </a:r>
            <a:endParaRPr lang="zh-CN" altLang="en-US" sz="1895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36765" y="153383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企业规模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549457" y="2466798"/>
            <a:ext cx="3120473" cy="3185937"/>
          </a:xfrm>
          <a:prstGeom prst="ellipse">
            <a:avLst/>
          </a:prstGeom>
          <a:noFill/>
          <a:ln w="44450" cap="flat" cmpd="sng" algn="ctr">
            <a:solidFill>
              <a:srgbClr val="333333"/>
            </a:solidFill>
            <a:prstDash val="solid"/>
          </a:ln>
          <a:effectLst/>
        </p:spPr>
        <p:txBody>
          <a:bodyPr lIns="42971" tIns="21485" rIns="42971" bIns="21485" spcCol="0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泪滴形 7"/>
          <p:cNvSpPr/>
          <p:nvPr/>
        </p:nvSpPr>
        <p:spPr>
          <a:xfrm flipV="1">
            <a:off x="4186409" y="1994052"/>
            <a:ext cx="1725237" cy="1589360"/>
          </a:xfrm>
          <a:prstGeom prst="teardrop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6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wps稻壳儿七月上设计原创链接：http://chn.docer.com/works?userid=390257647"/>
          <p:cNvSpPr/>
          <p:nvPr/>
        </p:nvSpPr>
        <p:spPr>
          <a:xfrm flipH="1" flipV="1">
            <a:off x="6364445" y="1994053"/>
            <a:ext cx="1644818" cy="1644444"/>
          </a:xfrm>
          <a:prstGeom prst="teardrop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泪滴形 11"/>
          <p:cNvSpPr/>
          <p:nvPr/>
        </p:nvSpPr>
        <p:spPr>
          <a:xfrm flipH="1">
            <a:off x="6364444" y="4184086"/>
            <a:ext cx="1710919" cy="1621803"/>
          </a:xfrm>
          <a:prstGeom prst="teardrop">
            <a:avLst/>
          </a:prstGeom>
          <a:blipFill>
            <a:blip r:embed="rId6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泪滴形 17"/>
          <p:cNvSpPr/>
          <p:nvPr/>
        </p:nvSpPr>
        <p:spPr>
          <a:xfrm>
            <a:off x="4186410" y="4184086"/>
            <a:ext cx="1681169" cy="1632820"/>
          </a:xfrm>
          <a:prstGeom prst="teardrop">
            <a:avLst/>
          </a:prstGeom>
          <a:blipFill>
            <a:blip r:embed="rId7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964598" y="3749543"/>
            <a:ext cx="290189" cy="296277"/>
          </a:xfrm>
          <a:prstGeom prst="ellipse">
            <a:avLst/>
          </a:prstGeom>
          <a:solidFill>
            <a:srgbClr val="CC0001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2971" tIns="21485" rIns="42971" bIns="21485" spcCol="0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6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2269475" y="2309384"/>
            <a:ext cx="1824737" cy="28700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marL="0" marR="0" lvl="0" indent="0" algn="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 smtClean="0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百色水利枢纽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2" name="wps稻壳儿七月上设计原创链接：http://chn.docer.com/works?userid=390257647"/>
          <p:cNvSpPr txBox="1"/>
          <p:nvPr/>
        </p:nvSpPr>
        <p:spPr>
          <a:xfrm>
            <a:off x="594911" y="2577740"/>
            <a:ext cx="3499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 smtClean="0"/>
              <a:t>百色水利枢纽工程位于郁江上游干流右江，坝址下距百色市</a:t>
            </a:r>
            <a:r>
              <a:rPr lang="en-US" altLang="zh-CN" sz="1200" dirty="0" smtClean="0"/>
              <a:t>22km</a:t>
            </a:r>
            <a:r>
              <a:rPr lang="zh-CN" altLang="zh-CN" sz="1200" dirty="0" smtClean="0"/>
              <a:t>。工程主要由主坝、水电站、两座副坝、通航建筑物（分期建设）等组成。坝址以上流域面积</a:t>
            </a:r>
            <a:r>
              <a:rPr lang="en-US" altLang="zh-CN" sz="1200" dirty="0" smtClean="0"/>
              <a:t>19600km</a:t>
            </a:r>
            <a:r>
              <a:rPr lang="en-US" altLang="zh-CN" sz="1200" baseline="30000" dirty="0" smtClean="0"/>
              <a:t>2</a:t>
            </a:r>
            <a:r>
              <a:rPr lang="zh-CN" altLang="zh-CN" sz="1200" dirty="0" smtClean="0"/>
              <a:t>，水库正常蓄水位</a:t>
            </a:r>
            <a:r>
              <a:rPr lang="en-US" altLang="zh-CN" sz="1200" dirty="0" smtClean="0"/>
              <a:t>228 m</a:t>
            </a:r>
            <a:r>
              <a:rPr lang="zh-CN" altLang="zh-CN" sz="1200" dirty="0" smtClean="0"/>
              <a:t>，水库总库容</a:t>
            </a:r>
            <a:r>
              <a:rPr lang="en-US" altLang="zh-CN" sz="1200" dirty="0" smtClean="0"/>
              <a:t>56.6</a:t>
            </a:r>
            <a:r>
              <a:rPr lang="zh-CN" altLang="zh-CN" sz="1200" dirty="0" smtClean="0"/>
              <a:t>亿</a:t>
            </a:r>
            <a:r>
              <a:rPr lang="en-US" altLang="zh-CN" sz="1200" dirty="0" smtClean="0"/>
              <a:t> m</a:t>
            </a:r>
            <a:r>
              <a:rPr lang="en-US" altLang="zh-CN" sz="1200" baseline="30000" dirty="0" smtClean="0"/>
              <a:t>3</a:t>
            </a:r>
            <a:r>
              <a:rPr lang="zh-CN" altLang="zh-CN" sz="1200" dirty="0" smtClean="0"/>
              <a:t>，水库防洪库容</a:t>
            </a:r>
            <a:r>
              <a:rPr lang="en-US" altLang="zh-CN" sz="1200" dirty="0" smtClean="0"/>
              <a:t>16.4</a:t>
            </a:r>
            <a:r>
              <a:rPr lang="zh-CN" altLang="zh-CN" sz="1200" dirty="0" smtClean="0"/>
              <a:t>亿</a:t>
            </a:r>
            <a:r>
              <a:rPr lang="en-US" altLang="zh-CN" sz="1200" dirty="0" smtClean="0"/>
              <a:t> m</a:t>
            </a:r>
            <a:r>
              <a:rPr lang="en-US" altLang="zh-CN" sz="1200" baseline="30000" dirty="0" smtClean="0"/>
              <a:t>3</a:t>
            </a:r>
            <a:r>
              <a:rPr lang="zh-CN" altLang="zh-CN" sz="1200" dirty="0" smtClean="0"/>
              <a:t>，水电站为地下式厂房，装机</a:t>
            </a:r>
            <a:r>
              <a:rPr lang="en-US" altLang="zh-CN" sz="1200" dirty="0" smtClean="0"/>
              <a:t>4</a:t>
            </a:r>
            <a:r>
              <a:rPr lang="zh-CN" altLang="zh-CN" sz="1200" dirty="0" smtClean="0"/>
              <a:t>台，单机容量</a:t>
            </a:r>
            <a:r>
              <a:rPr lang="en-US" altLang="zh-CN" sz="1200" dirty="0" smtClean="0"/>
              <a:t>135MW</a:t>
            </a:r>
            <a:r>
              <a:rPr lang="zh-CN" altLang="zh-CN" sz="1200" dirty="0" smtClean="0"/>
              <a:t>，总装机容量</a:t>
            </a:r>
            <a:r>
              <a:rPr lang="en-US" altLang="zh-CN" sz="1200" dirty="0" smtClean="0"/>
              <a:t>540MW</a:t>
            </a:r>
            <a:r>
              <a:rPr lang="zh-CN" altLang="zh-CN" sz="1200" dirty="0" smtClean="0"/>
              <a:t>，设计多年平均发电量</a:t>
            </a:r>
            <a:r>
              <a:rPr lang="en-US" altLang="zh-CN" sz="1200" dirty="0" smtClean="0"/>
              <a:t>16.9</a:t>
            </a:r>
            <a:r>
              <a:rPr lang="zh-CN" altLang="zh-CN" sz="1200" dirty="0" smtClean="0"/>
              <a:t>亿</a:t>
            </a:r>
            <a:r>
              <a:rPr lang="en-US" altLang="zh-CN" sz="1200" dirty="0" smtClean="0"/>
              <a:t>kW</a:t>
            </a:r>
            <a:r>
              <a:rPr lang="zh-CN" altLang="zh-CN" sz="1200" dirty="0" smtClean="0"/>
              <a:t>·</a:t>
            </a:r>
            <a:r>
              <a:rPr lang="en-US" altLang="zh-CN" sz="1200" dirty="0" smtClean="0"/>
              <a:t>h</a:t>
            </a:r>
            <a:r>
              <a:rPr lang="zh-CN" altLang="zh-CN" sz="1200" dirty="0" smtClean="0"/>
              <a:t>。</a:t>
            </a:r>
            <a:endParaRPr lang="zh-CN" altLang="zh-CN" sz="1200" b="1" dirty="0" smtClean="0"/>
          </a:p>
          <a:p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3" name="TextBox 73"/>
          <p:cNvSpPr txBox="1"/>
          <p:nvPr/>
        </p:nvSpPr>
        <p:spPr>
          <a:xfrm>
            <a:off x="308472" y="4598518"/>
            <a:ext cx="3785741" cy="28700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 algn="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65" b="1" dirty="0" smtClean="0">
                <a:solidFill>
                  <a:srgbClr val="202A36"/>
                </a:solidFill>
                <a:latin typeface="Arial" panose="020B0604020202020204" pitchFamily="34" charset="0"/>
                <a:ea typeface="微软雅黑" panose="020B0503020204020204" charset="-122"/>
              </a:rPr>
              <a:t>富源县块泽河发电有限责任公司</a:t>
            </a:r>
            <a:endParaRPr lang="zh-CN" altLang="en-US" sz="1865" b="1" dirty="0">
              <a:solidFill>
                <a:srgbClr val="202A36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" name="TextBox 74"/>
          <p:cNvSpPr txBox="1"/>
          <p:nvPr/>
        </p:nvSpPr>
        <p:spPr>
          <a:xfrm>
            <a:off x="616945" y="4866874"/>
            <a:ext cx="347727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765">
              <a:lnSpc>
                <a:spcPct val="130000"/>
              </a:lnSpc>
              <a:defRPr/>
            </a:pPr>
            <a:r>
              <a:rPr lang="zh-CN" altLang="en-US" sz="1200" dirty="0" smtClean="0"/>
              <a:t>公司位于云南曲靖，注册资金</a:t>
            </a:r>
            <a:r>
              <a:rPr lang="en-US" altLang="zh-CN" sz="1200" dirty="0" smtClean="0"/>
              <a:t>6000</a:t>
            </a:r>
            <a:r>
              <a:rPr lang="zh-CN" altLang="en-US" sz="1200" dirty="0" smtClean="0"/>
              <a:t>万元，装机容量</a:t>
            </a:r>
            <a:r>
              <a:rPr lang="en-US" altLang="zh-CN" sz="1200" dirty="0" smtClean="0"/>
              <a:t>3.6</a:t>
            </a:r>
            <a:r>
              <a:rPr lang="zh-CN" altLang="en-US" sz="1200" dirty="0" smtClean="0"/>
              <a:t>万</a:t>
            </a:r>
            <a:r>
              <a:rPr lang="en-US" altLang="zh-CN" sz="1200" dirty="0" smtClean="0"/>
              <a:t>kW</a:t>
            </a:r>
            <a:r>
              <a:rPr lang="zh-CN" altLang="en-US" sz="1200" dirty="0" smtClean="0"/>
              <a:t>，多年平均发电量</a:t>
            </a:r>
            <a:r>
              <a:rPr lang="en-US" altLang="zh-CN" sz="1200" dirty="0" smtClean="0"/>
              <a:t>1.62</a:t>
            </a:r>
            <a:r>
              <a:rPr lang="zh-CN" altLang="en-US" sz="1200" dirty="0" smtClean="0"/>
              <a:t>亿</a:t>
            </a:r>
            <a:r>
              <a:rPr lang="en-US" altLang="zh-CN" sz="1200" dirty="0" smtClean="0"/>
              <a:t>kW</a:t>
            </a:r>
            <a:r>
              <a:rPr lang="zh-CN" altLang="zh-CN" sz="1200" dirty="0" smtClean="0"/>
              <a:t>·</a:t>
            </a:r>
            <a:r>
              <a:rPr lang="en-US" altLang="zh-CN" sz="1200" dirty="0" smtClean="0"/>
              <a:t>h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5" name="TextBox 45"/>
          <p:cNvSpPr txBox="1"/>
          <p:nvPr/>
        </p:nvSpPr>
        <p:spPr>
          <a:xfrm>
            <a:off x="8123382" y="2309384"/>
            <a:ext cx="3312126" cy="28700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 smtClean="0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广西清源电力股份有限公司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6" name="wps稻壳儿七月上设计原创链接：http://chn.docer.com/works?userid=390257647"/>
          <p:cNvSpPr txBox="1"/>
          <p:nvPr/>
        </p:nvSpPr>
        <p:spPr>
          <a:xfrm>
            <a:off x="8123381" y="2577740"/>
            <a:ext cx="35324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765">
              <a:lnSpc>
                <a:spcPct val="130000"/>
              </a:lnSpc>
              <a:defRPr/>
            </a:pPr>
            <a:r>
              <a:rPr lang="zh-CN" altLang="en-US" sz="1200" dirty="0" smtClean="0"/>
              <a:t>位于田林县境内驮娘江与西洋江汇合口上游</a:t>
            </a:r>
            <a:r>
              <a:rPr lang="en-US" altLang="zh-CN" sz="1200" dirty="0" smtClean="0"/>
              <a:t>16.3km</a:t>
            </a:r>
            <a:r>
              <a:rPr lang="zh-CN" altLang="en-US" sz="1200" dirty="0" smtClean="0"/>
              <a:t>处的西洋江上。电站正常蓄水位</a:t>
            </a:r>
            <a:r>
              <a:rPr lang="en-US" altLang="zh-CN" sz="1200" dirty="0" smtClean="0"/>
              <a:t>EL355.0m</a:t>
            </a:r>
            <a:r>
              <a:rPr lang="zh-CN" altLang="en-US" sz="1200" dirty="0" smtClean="0"/>
              <a:t>，死水位</a:t>
            </a:r>
            <a:r>
              <a:rPr lang="en-US" altLang="zh-CN" sz="1200" dirty="0" smtClean="0"/>
              <a:t>EL353.0m</a:t>
            </a:r>
            <a:r>
              <a:rPr lang="zh-CN" altLang="en-US" sz="1200" dirty="0" smtClean="0"/>
              <a:t>，调节库容</a:t>
            </a:r>
            <a:r>
              <a:rPr lang="en-US" altLang="zh-CN" sz="1200" dirty="0" smtClean="0"/>
              <a:t>490</a:t>
            </a:r>
            <a:r>
              <a:rPr lang="zh-CN" altLang="en-US" sz="1200" dirty="0" smtClean="0"/>
              <a:t>万</a:t>
            </a:r>
            <a:r>
              <a:rPr lang="en-US" altLang="zh-CN" sz="1200" dirty="0" smtClean="0"/>
              <a:t>m3,</a:t>
            </a:r>
            <a:r>
              <a:rPr lang="zh-CN" altLang="en-US" sz="1200" dirty="0" smtClean="0"/>
              <a:t>水库具有日调节性能，电站装机容量</a:t>
            </a:r>
            <a:r>
              <a:rPr lang="en-US" altLang="zh-CN" sz="1200" dirty="0" smtClean="0"/>
              <a:t>48MW</a:t>
            </a:r>
            <a:r>
              <a:rPr lang="zh-CN" altLang="en-US" sz="1200" dirty="0" smtClean="0"/>
              <a:t>（</a:t>
            </a:r>
            <a:r>
              <a:rPr lang="en-US" altLang="zh-CN" sz="1200" dirty="0" smtClean="0"/>
              <a:t>3</a:t>
            </a:r>
            <a:r>
              <a:rPr lang="zh-CN" altLang="en-US" sz="1200" dirty="0" smtClean="0"/>
              <a:t>台机组），多年平均发电量</a:t>
            </a:r>
            <a:r>
              <a:rPr lang="en-US" altLang="zh-CN" sz="1200" dirty="0" smtClean="0"/>
              <a:t>1.785</a:t>
            </a:r>
            <a:r>
              <a:rPr lang="zh-CN" altLang="en-US" sz="1200" dirty="0" smtClean="0"/>
              <a:t>亿</a:t>
            </a:r>
            <a:r>
              <a:rPr lang="en-US" altLang="zh-CN" sz="1200" dirty="0" err="1" smtClean="0"/>
              <a:t>kw·h</a:t>
            </a:r>
            <a:r>
              <a:rPr lang="zh-CN" altLang="en-US" sz="1200" dirty="0" smtClean="0"/>
              <a:t>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8" name="TextBox 73"/>
          <p:cNvSpPr txBox="1"/>
          <p:nvPr/>
        </p:nvSpPr>
        <p:spPr>
          <a:xfrm>
            <a:off x="8123382" y="4598518"/>
            <a:ext cx="3157890" cy="28700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lvl="0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65" b="1" dirty="0" smtClean="0">
                <a:solidFill>
                  <a:srgbClr val="202A36"/>
                </a:solidFill>
                <a:latin typeface="Arial" panose="020B0604020202020204" pitchFamily="34" charset="0"/>
                <a:ea typeface="微软雅黑" panose="020B0503020204020204" charset="-122"/>
              </a:rPr>
              <a:t>楚雄州季连投资有限公司</a:t>
            </a:r>
            <a:endParaRPr lang="zh-CN" altLang="en-US" sz="1865" b="1" dirty="0">
              <a:solidFill>
                <a:srgbClr val="202A36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TextBox 74"/>
          <p:cNvSpPr txBox="1"/>
          <p:nvPr/>
        </p:nvSpPr>
        <p:spPr>
          <a:xfrm>
            <a:off x="8123381" y="4866874"/>
            <a:ext cx="313179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765">
              <a:lnSpc>
                <a:spcPct val="130000"/>
              </a:lnSpc>
              <a:defRPr/>
            </a:pPr>
            <a:r>
              <a:rPr lang="zh-CN" altLang="en-US" sz="1200" dirty="0" smtClean="0"/>
              <a:t>公司位于云南楚雄市，电站装机规模为</a:t>
            </a:r>
            <a:r>
              <a:rPr lang="en-US" altLang="zh-CN" sz="1200" dirty="0" smtClean="0"/>
              <a:t>2×3000KW,</a:t>
            </a:r>
            <a:r>
              <a:rPr lang="zh-CN" altLang="en-US" sz="1200" dirty="0" smtClean="0"/>
              <a:t>工程规模为小（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）型，工程等别</a:t>
            </a:r>
            <a:r>
              <a:rPr lang="en-US" altLang="zh-CN" sz="1200" dirty="0" smtClean="0"/>
              <a:t>Ⅴ</a:t>
            </a:r>
            <a:r>
              <a:rPr lang="zh-CN" altLang="en-US" sz="1200" dirty="0" smtClean="0"/>
              <a:t>等。</a:t>
            </a:r>
            <a:endParaRPr lang="zh-CN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公司人力资源现状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654891" y="1927952"/>
          <a:ext cx="4467952" cy="371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椭圆 7"/>
          <p:cNvSpPr/>
          <p:nvPr/>
        </p:nvSpPr>
        <p:spPr bwMode="auto">
          <a:xfrm>
            <a:off x="1972020" y="2853370"/>
            <a:ext cx="1806766" cy="1894900"/>
          </a:xfrm>
          <a:prstGeom prst="ellipse">
            <a:avLst/>
          </a:prstGeom>
          <a:solidFill>
            <a:schemeClr val="accent3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2335575" y="3227942"/>
            <a:ext cx="1079654" cy="111270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663548" y="1288973"/>
            <a:ext cx="2379643" cy="5067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学历结构</a:t>
            </a:r>
          </a:p>
        </p:txBody>
      </p:sp>
      <p:graphicFrame>
        <p:nvGraphicFramePr>
          <p:cNvPr id="10" name="图表 9"/>
          <p:cNvGraphicFramePr/>
          <p:nvPr/>
        </p:nvGraphicFramePr>
        <p:xfrm>
          <a:off x="6637050" y="1850833"/>
          <a:ext cx="3884058" cy="374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椭圆 10"/>
          <p:cNvSpPr/>
          <p:nvPr/>
        </p:nvSpPr>
        <p:spPr bwMode="auto">
          <a:xfrm>
            <a:off x="7687938" y="2796449"/>
            <a:ext cx="1806766" cy="1894900"/>
          </a:xfrm>
          <a:prstGeom prst="ellipse">
            <a:avLst/>
          </a:prstGeom>
          <a:solidFill>
            <a:schemeClr val="accent3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8062510" y="3160005"/>
            <a:ext cx="1079654" cy="111270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159127" y="1309171"/>
            <a:ext cx="3075542" cy="5067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专业技术人才结构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1795749" y="5838940"/>
            <a:ext cx="8791461" cy="4847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截至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2019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12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月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31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日，公司共有人员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163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人，其中：干部队伍共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138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人，工勤技能人员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25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公司办公楼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 smtClean="0"/>
              <a:t>Guangxi </a:t>
            </a:r>
            <a:r>
              <a:rPr lang="en-US" altLang="zh-CN" sz="1400" b="1" dirty="0" err="1" smtClean="0"/>
              <a:t>Youjiang</a:t>
            </a:r>
            <a:r>
              <a:rPr lang="en-US" altLang="zh-CN" sz="1400" b="1" dirty="0" smtClean="0"/>
              <a:t> Water Resources Development </a:t>
            </a:r>
            <a:r>
              <a:rPr lang="en-US" altLang="zh-CN" sz="1400" b="1" dirty="0" err="1" smtClean="0"/>
              <a:t>Co.,Ltd</a:t>
            </a:r>
            <a:r>
              <a:rPr lang="en-US" altLang="zh-CN" sz="1400" b="1" dirty="0" smtClean="0"/>
              <a:t>.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1972020" y="2853370"/>
            <a:ext cx="1806766" cy="1894900"/>
          </a:xfrm>
          <a:prstGeom prst="ellipse">
            <a:avLst/>
          </a:prstGeom>
          <a:solidFill>
            <a:schemeClr val="accent3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2335575" y="3227942"/>
            <a:ext cx="1079654" cy="111270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7687938" y="2796449"/>
            <a:ext cx="1806766" cy="1894900"/>
          </a:xfrm>
          <a:prstGeom prst="ellipse">
            <a:avLst/>
          </a:prstGeom>
          <a:solidFill>
            <a:schemeClr val="accent3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8062510" y="3160005"/>
            <a:ext cx="1079654" cy="111270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031099" y="1479815"/>
            <a:ext cx="4234964" cy="325743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665206" y="1479817"/>
            <a:ext cx="4208444" cy="3235403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240319" y="4975487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公司总部：南宁市青秀区青秀路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16-2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号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位于青秀山脚下，毗邻石门森林公  园，东盟商务区，万象城商圈，地铁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号线旁。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       职能部门常驻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4172" y="4976392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百色办公楼：百色市西园路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号      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       位于邓小平同志领导的“百色起义”红色革命根据地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百色市右江区中心，生活便利，空气清新，动车距南宁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小时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分。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        生产部门常驻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9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75439"/>
      </a:accent1>
      <a:accent2>
        <a:srgbClr val="375439"/>
      </a:accent2>
      <a:accent3>
        <a:srgbClr val="375439"/>
      </a:accent3>
      <a:accent4>
        <a:srgbClr val="375439"/>
      </a:accent4>
      <a:accent5>
        <a:srgbClr val="375439"/>
      </a:accent5>
      <a:accent6>
        <a:srgbClr val="375439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0_自定义设计方案">
  <a:themeElements>
    <a:clrScheme name="自定义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4CB"/>
      </a:accent1>
      <a:accent2>
        <a:srgbClr val="00B4CB"/>
      </a:accent2>
      <a:accent3>
        <a:srgbClr val="00B4CB"/>
      </a:accent3>
      <a:accent4>
        <a:srgbClr val="00B4CB"/>
      </a:accent4>
      <a:accent5>
        <a:srgbClr val="00B4CB"/>
      </a:accent5>
      <a:accent6>
        <a:srgbClr val="00B4CB"/>
      </a:accent6>
      <a:hlink>
        <a:srgbClr val="00B4CB"/>
      </a:hlink>
      <a:folHlink>
        <a:srgbClr val="00B4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75439"/>
      </a:accent1>
      <a:accent2>
        <a:srgbClr val="375439"/>
      </a:accent2>
      <a:accent3>
        <a:srgbClr val="375439"/>
      </a:accent3>
      <a:accent4>
        <a:srgbClr val="375439"/>
      </a:accent4>
      <a:accent5>
        <a:srgbClr val="375439"/>
      </a:accent5>
      <a:accent6>
        <a:srgbClr val="375439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rgbClr val="FBC9C8"/>
          </a:solidFill>
        </a:ln>
      </a:spPr>
      <a:bodyPr rtlCol="0" anchor="ctr"/>
      <a:lstStyle>
        <a:defPPr algn="ctr" defTabSz="963930" fontAlgn="auto">
          <a:spcBef>
            <a:spcPts val="0"/>
          </a:spcBef>
          <a:spcAft>
            <a:spcPts val="0"/>
          </a:spcAft>
          <a:defRPr sz="1900">
            <a:solidFill>
              <a:prstClr val="white"/>
            </a:solidFill>
            <a:latin typeface="Arial" panose="020B0604020202020204" pitchFamily="34" charset="0"/>
            <a:ea typeface="微软雅黑" panose="020B050302020402020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自定义设计方案">
  <a:themeElements>
    <a:clrScheme name="自定义 583">
      <a:dk1>
        <a:sysClr val="windowText" lastClr="000000"/>
      </a:dk1>
      <a:lt1>
        <a:sysClr val="window" lastClr="FFFFFF"/>
      </a:lt1>
      <a:dk2>
        <a:srgbClr val="DEC8AD"/>
      </a:dk2>
      <a:lt2>
        <a:srgbClr val="E7E6E6"/>
      </a:lt2>
      <a:accent1>
        <a:srgbClr val="569582"/>
      </a:accent1>
      <a:accent2>
        <a:srgbClr val="DEC8AD"/>
      </a:accent2>
      <a:accent3>
        <a:srgbClr val="569582"/>
      </a:accent3>
      <a:accent4>
        <a:srgbClr val="DEC8AD"/>
      </a:accent4>
      <a:accent5>
        <a:srgbClr val="569582"/>
      </a:accent5>
      <a:accent6>
        <a:srgbClr val="DEC8AD"/>
      </a:accent6>
      <a:hlink>
        <a:srgbClr val="569582"/>
      </a:hlink>
      <a:folHlink>
        <a:srgbClr val="DEC8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包图主题2">
  <a:themeElements>
    <a:clrScheme name="自定义 2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7070"/>
      </a:accent1>
      <a:accent2>
        <a:srgbClr val="22374C"/>
      </a:accent2>
      <a:accent3>
        <a:srgbClr val="757070"/>
      </a:accent3>
      <a:accent4>
        <a:srgbClr val="22374C"/>
      </a:accent4>
      <a:accent5>
        <a:srgbClr val="757070"/>
      </a:accent5>
      <a:accent6>
        <a:srgbClr val="22374C"/>
      </a:accent6>
      <a:hlink>
        <a:srgbClr val="757070"/>
      </a:hlink>
      <a:folHlink>
        <a:srgbClr val="22374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1887</Words>
  <Application>Microsoft Office PowerPoint</Application>
  <PresentationFormat>宽屏</PresentationFormat>
  <Paragraphs>301</Paragraphs>
  <Slides>26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26</vt:i4>
      </vt:variant>
    </vt:vector>
  </HeadingPairs>
  <TitlesOfParts>
    <vt:vector size="59" baseType="lpstr">
      <vt:lpstr>Bebas</vt:lpstr>
      <vt:lpstr>Campton Light</vt:lpstr>
      <vt:lpstr>FontAwesome</vt:lpstr>
      <vt:lpstr>Gill Sans</vt:lpstr>
      <vt:lpstr>Kartika</vt:lpstr>
      <vt:lpstr>Lato Light</vt:lpstr>
      <vt:lpstr>Montserrat ExtraLight</vt:lpstr>
      <vt:lpstr>等线</vt:lpstr>
      <vt:lpstr>方正兰亭黑简体</vt:lpstr>
      <vt:lpstr>方正兰亭细黑_GBK</vt:lpstr>
      <vt:lpstr>方正尚酷简体</vt:lpstr>
      <vt:lpstr>方正小标宋简体</vt:lpstr>
      <vt:lpstr>方正姚体</vt:lpstr>
      <vt:lpstr>仿宋</vt:lpstr>
      <vt:lpstr>黑体</vt:lpstr>
      <vt:lpstr>华文楷体</vt:lpstr>
      <vt:lpstr>锐字逼格青春粗黑体简2.0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9_自定义设计方案</vt:lpstr>
      <vt:lpstr>自定义设计方案</vt:lpstr>
      <vt:lpstr>40_自定义设计方案</vt:lpstr>
      <vt:lpstr>10_自定义设计方案</vt:lpstr>
      <vt:lpstr>14_自定义设计方案</vt:lpstr>
      <vt:lpstr>千图网海量PPT模板www.58pic.com</vt:lpstr>
      <vt:lpstr>Специальное оформление</vt:lpstr>
      <vt:lpstr>2_Office 主题</vt:lpstr>
      <vt:lpstr>9_包图主题2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吃猫的鱼</dc:creator>
  <cp:lastModifiedBy>吴 小华</cp:lastModifiedBy>
  <cp:revision>142</cp:revision>
  <dcterms:created xsi:type="dcterms:W3CDTF">1900-01-01T00:00:00Z</dcterms:created>
  <dcterms:modified xsi:type="dcterms:W3CDTF">2020-03-07T11:11:21Z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